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0" r:id="rId1"/>
    <p:sldMasterId id="2147483721" r:id="rId2"/>
    <p:sldMasterId id="2147483729" r:id="rId3"/>
    <p:sldMasterId id="2147483737" r:id="rId4"/>
  </p:sldMasterIdLst>
  <p:notesMasterIdLst>
    <p:notesMasterId r:id="rId44"/>
  </p:notesMasterIdLst>
  <p:handoutMasterIdLst>
    <p:handoutMasterId r:id="rId45"/>
  </p:handoutMasterIdLst>
  <p:sldIdLst>
    <p:sldId id="585" r:id="rId5"/>
    <p:sldId id="522" r:id="rId6"/>
    <p:sldId id="524" r:id="rId7"/>
    <p:sldId id="502" r:id="rId8"/>
    <p:sldId id="528" r:id="rId9"/>
    <p:sldId id="527" r:id="rId10"/>
    <p:sldId id="535" r:id="rId11"/>
    <p:sldId id="536" r:id="rId12"/>
    <p:sldId id="538" r:id="rId13"/>
    <p:sldId id="503" r:id="rId14"/>
    <p:sldId id="532" r:id="rId15"/>
    <p:sldId id="590" r:id="rId16"/>
    <p:sldId id="533" r:id="rId17"/>
    <p:sldId id="504" r:id="rId18"/>
    <p:sldId id="542" r:id="rId19"/>
    <p:sldId id="544" r:id="rId20"/>
    <p:sldId id="1982" r:id="rId21"/>
    <p:sldId id="1983" r:id="rId22"/>
    <p:sldId id="547" r:id="rId23"/>
    <p:sldId id="1944" r:id="rId24"/>
    <p:sldId id="546" r:id="rId25"/>
    <p:sldId id="582" r:id="rId26"/>
    <p:sldId id="552" r:id="rId27"/>
    <p:sldId id="558" r:id="rId28"/>
    <p:sldId id="595" r:id="rId29"/>
    <p:sldId id="564" r:id="rId30"/>
    <p:sldId id="1984" r:id="rId31"/>
    <p:sldId id="569" r:id="rId32"/>
    <p:sldId id="571" r:id="rId33"/>
    <p:sldId id="1985" r:id="rId34"/>
    <p:sldId id="573" r:id="rId35"/>
    <p:sldId id="1986" r:id="rId36"/>
    <p:sldId id="1978" r:id="rId37"/>
    <p:sldId id="576" r:id="rId38"/>
    <p:sldId id="1987" r:id="rId39"/>
    <p:sldId id="1980" r:id="rId40"/>
    <p:sldId id="1981" r:id="rId41"/>
    <p:sldId id="581" r:id="rId42"/>
    <p:sldId id="560" r:id="rId43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2217F3-4C96-475D-9D19-F9D7188355C9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JT친애저축은행" id="{9356CA27-057E-4E0C-97A8-7C2161D44A11}">
          <p14:sldIdLst>
            <p14:sldId id="585"/>
            <p14:sldId id="522"/>
          </p14:sldIdLst>
        </p14:section>
        <p14:section name="JT저축은행" id="{F2EC810D-A460-4B60-BD9E-F60FDB9DDAF6}">
          <p14:sldIdLst>
            <p14:sldId id="524"/>
          </p14:sldIdLst>
        </p14:section>
        <p14:section name="조은저축은행" id="{AC8834EE-C00F-40D3-960F-C4268D027EFB}">
          <p14:sldIdLst>
            <p14:sldId id="502"/>
            <p14:sldId id="528"/>
          </p14:sldIdLst>
        </p14:section>
        <p14:section name="조흥저축은행" id="{A4C35217-2C95-4D6A-8222-175EF2CEBD4C}">
          <p14:sldIdLst>
            <p14:sldId id="527"/>
          </p14:sldIdLst>
        </p14:section>
        <p14:section name="진주저축은행" id="{35D47C42-AE6C-470D-AA70-111172930884}">
          <p14:sldIdLst>
            <p14:sldId id="535"/>
            <p14:sldId id="536"/>
            <p14:sldId id="538"/>
            <p14:sldId id="503"/>
          </p14:sldIdLst>
        </p14:section>
        <p14:section name="참저축은행" id="{55E51031-C914-4B2A-9891-EA8AAAED65E1}">
          <p14:sldIdLst>
            <p14:sldId id="532"/>
          </p14:sldIdLst>
        </p14:section>
        <p14:section name="청주저축은행" id="{F8C1877B-81E1-4A98-B0B0-4DE7B1A1929C}">
          <p14:sldIdLst>
            <p14:sldId id="590"/>
            <p14:sldId id="533"/>
          </p14:sldIdLst>
        </p14:section>
        <p14:section name="키움저축은행" id="{5B41DECA-B10F-4696-B10B-E4D12DF20CE5}">
          <p14:sldIdLst>
            <p14:sldId id="504"/>
            <p14:sldId id="542"/>
          </p14:sldIdLst>
        </p14:section>
        <p14:section name="키움YES저축은행" id="{37FBF8AD-8D51-4115-AF04-2CF2EBCC559F}">
          <p14:sldIdLst>
            <p14:sldId id="544"/>
            <p14:sldId id="1982"/>
            <p14:sldId id="1983"/>
          </p14:sldIdLst>
        </p14:section>
        <p14:section name="페퍼저축은행" id="{6C975A03-F988-46DD-A0F6-C3A14813D2C7}">
          <p14:sldIdLst>
            <p14:sldId id="547"/>
          </p14:sldIdLst>
        </p14:section>
        <p14:section name="평택저축은행" id="{40D40DA3-0105-4F5C-A5B1-61362B85A756}">
          <p14:sldIdLst>
            <p14:sldId id="1944"/>
            <p14:sldId id="546"/>
            <p14:sldId id="582"/>
          </p14:sldIdLst>
        </p14:section>
        <p14:section name="한국투자저축은행" id="{1FD180ED-18CC-48CE-A68F-85A07A0460B4}">
          <p14:sldIdLst>
            <p14:sldId id="552"/>
          </p14:sldIdLst>
        </p14:section>
        <p14:section name="한성저축은행" id="{4A0EFE91-DA14-4D63-8787-2C736B8B9D0E}">
          <p14:sldIdLst>
            <p14:sldId id="558"/>
          </p14:sldIdLst>
        </p14:section>
        <p14:section name="한화저축은행" id="{266BA8FA-E3EB-47E4-A362-7EE3D5B4B027}">
          <p14:sldIdLst>
            <p14:sldId id="595"/>
            <p14:sldId id="564"/>
            <p14:sldId id="1984"/>
          </p14:sldIdLst>
        </p14:section>
        <p14:section name="흥국저축은행" id="{C4507268-954B-4CEF-B05B-887D1198FB2C}">
          <p14:sldIdLst>
            <p14:sldId id="569"/>
          </p14:sldIdLst>
        </p14:section>
        <p14:section name="흥국(기업)저축은행" id="{D8EDD98E-F292-48C2-9D43-A7C0F9728771}">
          <p14:sldIdLst>
            <p14:sldId id="571"/>
            <p14:sldId id="1985"/>
          </p14:sldIdLst>
        </p14:section>
        <p14:section name="CK저축은행" id="{4859E1B4-BF3B-4645-B4B8-3738E22BC52A}">
          <p14:sldIdLst>
            <p14:sldId id="573"/>
            <p14:sldId id="1986"/>
            <p14:sldId id="1978"/>
          </p14:sldIdLst>
        </p14:section>
        <p14:section name="DH저축은행" id="{0E354DA8-DBA9-4C8A-97F5-99A232E2FCAC}">
          <p14:sldIdLst>
            <p14:sldId id="576"/>
          </p14:sldIdLst>
        </p14:section>
        <p14:section name="HB저축은행" id="{D2000261-1CC0-40AD-B171-D59222E14704}">
          <p14:sldIdLst>
            <p14:sldId id="1987"/>
            <p14:sldId id="1980"/>
            <p14:sldId id="1981"/>
          </p14:sldIdLst>
        </p14:section>
        <p14:section name="IBK저축은행" id="{25D99AFF-6553-4E94-9923-B45ED2176524}">
          <p14:sldIdLst>
            <p14:sldId id="581"/>
            <p14:sldId id="560"/>
          </p14:sldIdLst>
        </p14:section>
        <p14:section name="끝 표지" id="{DF382B51-B52E-4800-AABB-5C5B2BC0BD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BD6E21-AD18-04B8-61F7-47B00B7445D3}" name="이현주" initials="이" userId="이현주" providerId="None"/>
  <p188:author id="{D2399BC2-F610-70A3-53A5-25CEF08BB0F4}" name="SAMUEL STELLA ♡" initials="SS♡" userId="6f5d7d406da0bbf5" providerId="Windows Live"/>
  <p188:author id="{C8F505D2-A12F-A76D-3D6D-4D3823031CD9}" name="강다혜" initials="강" userId="S::dahyek@snclabcorp.onmicrosoft.com::76862be5-6459-46bc-b30d-20a8f5161c9e" providerId="AD"/>
  <p188:author id="{2F20FCE7-696E-6B4A-7136-D784B1B2A608}" name="이현주" initials="이" userId="S::lhj@snclabcorp.onmicrosoft.com::7ebf334c-aa63-4167-886d-3c09912e477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16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  <p:cmAuthor id="2" name="신봄" initials="신" lastIdx="1" clrIdx="1">
    <p:extLst>
      <p:ext uri="{19B8F6BF-5375-455C-9EA6-DF929625EA0E}">
        <p15:presenceInfo xmlns:p15="http://schemas.microsoft.com/office/powerpoint/2012/main" userId="S::shinbom@snclabcorp.onmicrosoft.com::e4d50489-b8a5-4737-bfbb-f3618e9113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3A5"/>
    <a:srgbClr val="C9D1CD"/>
    <a:srgbClr val="D83933"/>
    <a:srgbClr val="F5F6F8"/>
    <a:srgbClr val="F0F2F5"/>
    <a:srgbClr val="F9F9F9"/>
    <a:srgbClr val="D4D8F2"/>
    <a:srgbClr val="E6550D"/>
    <a:srgbClr val="F03B20"/>
    <a:srgbClr val="2B8C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47868-9301-4579-9628-4CCDA226395E}" v="3" dt="2023-02-13T04:02:59.041"/>
    <p1510:client id="{9C1BE191-372A-4928-8EBC-70FE91E64328}" v="1" dt="2023-02-13T00:39:40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현주" userId="7ebf334c-aa63-4167-886d-3c09912e477d" providerId="ADAL" clId="{9C1BE191-372A-4928-8EBC-70FE91E64328}"/>
    <pc:docChg chg="modSld">
      <pc:chgData name="이현주" userId="7ebf334c-aa63-4167-886d-3c09912e477d" providerId="ADAL" clId="{9C1BE191-372A-4928-8EBC-70FE91E64328}" dt="2023-02-13T01:07:38.284" v="6" actId="20577"/>
      <pc:docMkLst>
        <pc:docMk/>
      </pc:docMkLst>
      <pc:sldChg chg="modSp mod">
        <pc:chgData name="이현주" userId="7ebf334c-aa63-4167-886d-3c09912e477d" providerId="ADAL" clId="{9C1BE191-372A-4928-8EBC-70FE91E64328}" dt="2023-02-13T00:50:54.161" v="0" actId="20577"/>
        <pc:sldMkLst>
          <pc:docMk/>
          <pc:sldMk cId="1149593685" sldId="532"/>
        </pc:sldMkLst>
        <pc:spChg chg="mod">
          <ac:chgData name="이현주" userId="7ebf334c-aa63-4167-886d-3c09912e477d" providerId="ADAL" clId="{9C1BE191-372A-4928-8EBC-70FE91E64328}" dt="2023-02-13T00:50:54.161" v="0" actId="20577"/>
          <ac:spMkLst>
            <pc:docMk/>
            <pc:sldMk cId="1149593685" sldId="532"/>
            <ac:spMk id="41" creationId="{D0A7F289-D0EF-4D01-A9C2-6B7327BBF33C}"/>
          </ac:spMkLst>
        </pc:spChg>
      </pc:sldChg>
      <pc:sldChg chg="modSp mod">
        <pc:chgData name="이현주" userId="7ebf334c-aa63-4167-886d-3c09912e477d" providerId="ADAL" clId="{9C1BE191-372A-4928-8EBC-70FE91E64328}" dt="2023-02-13T00:59:07.983" v="2" actId="20577"/>
        <pc:sldMkLst>
          <pc:docMk/>
          <pc:sldMk cId="3004940414" sldId="552"/>
        </pc:sldMkLst>
        <pc:spChg chg="mod">
          <ac:chgData name="이현주" userId="7ebf334c-aa63-4167-886d-3c09912e477d" providerId="ADAL" clId="{9C1BE191-372A-4928-8EBC-70FE91E64328}" dt="2023-02-13T00:59:07.983" v="2" actId="20577"/>
          <ac:spMkLst>
            <pc:docMk/>
            <pc:sldMk cId="3004940414" sldId="552"/>
            <ac:spMk id="41" creationId="{D0A7F289-D0EF-4D01-A9C2-6B7327BBF33C}"/>
          </ac:spMkLst>
        </pc:spChg>
      </pc:sldChg>
      <pc:sldChg chg="modSp mod">
        <pc:chgData name="이현주" userId="7ebf334c-aa63-4167-886d-3c09912e477d" providerId="ADAL" clId="{9C1BE191-372A-4928-8EBC-70FE91E64328}" dt="2023-02-13T01:02:09.095" v="4" actId="20577"/>
        <pc:sldMkLst>
          <pc:docMk/>
          <pc:sldMk cId="3511988264" sldId="558"/>
        </pc:sldMkLst>
        <pc:spChg chg="mod">
          <ac:chgData name="이현주" userId="7ebf334c-aa63-4167-886d-3c09912e477d" providerId="ADAL" clId="{9C1BE191-372A-4928-8EBC-70FE91E64328}" dt="2023-02-13T01:02:09.095" v="4" actId="20577"/>
          <ac:spMkLst>
            <pc:docMk/>
            <pc:sldMk cId="3511988264" sldId="558"/>
            <ac:spMk id="41" creationId="{D0A7F289-D0EF-4D01-A9C2-6B7327BBF33C}"/>
          </ac:spMkLst>
        </pc:spChg>
      </pc:sldChg>
      <pc:sldChg chg="modSp mod">
        <pc:chgData name="이현주" userId="7ebf334c-aa63-4167-886d-3c09912e477d" providerId="ADAL" clId="{9C1BE191-372A-4928-8EBC-70FE91E64328}" dt="2023-02-13T01:07:38.284" v="6" actId="20577"/>
        <pc:sldMkLst>
          <pc:docMk/>
          <pc:sldMk cId="626663561" sldId="576"/>
        </pc:sldMkLst>
        <pc:spChg chg="mod">
          <ac:chgData name="이현주" userId="7ebf334c-aa63-4167-886d-3c09912e477d" providerId="ADAL" clId="{9C1BE191-372A-4928-8EBC-70FE91E64328}" dt="2023-02-13T01:07:38.284" v="6" actId="20577"/>
          <ac:spMkLst>
            <pc:docMk/>
            <pc:sldMk cId="626663561" sldId="576"/>
            <ac:spMk id="16" creationId="{D02331B1-BCF9-4064-8694-CB220CF2B2CD}"/>
          </ac:spMkLst>
        </pc:spChg>
      </pc:sldChg>
    </pc:docChg>
  </pc:docChgLst>
  <pc:docChgLst>
    <pc:chgData name="강다혜" userId="76862be5-6459-46bc-b30d-20a8f5161c9e" providerId="ADAL" clId="{90647868-9301-4579-9628-4CCDA226395E}"/>
    <pc:docChg chg="custSel modSld modSection">
      <pc:chgData name="강다혜" userId="76862be5-6459-46bc-b30d-20a8f5161c9e" providerId="ADAL" clId="{90647868-9301-4579-9628-4CCDA226395E}" dt="2023-02-13T04:02:59.041" v="2" actId="20577"/>
      <pc:docMkLst>
        <pc:docMk/>
      </pc:docMkLst>
      <pc:sldChg chg="delSp mod">
        <pc:chgData name="강다혜" userId="76862be5-6459-46bc-b30d-20a8f5161c9e" providerId="ADAL" clId="{90647868-9301-4579-9628-4CCDA226395E}" dt="2023-02-13T03:54:43.001" v="0" actId="478"/>
        <pc:sldMkLst>
          <pc:docMk/>
          <pc:sldMk cId="1548904992" sldId="538"/>
        </pc:sldMkLst>
        <pc:graphicFrameChg chg="del">
          <ac:chgData name="강다혜" userId="76862be5-6459-46bc-b30d-20a8f5161c9e" providerId="ADAL" clId="{90647868-9301-4579-9628-4CCDA226395E}" dt="2023-02-13T03:54:43.001" v="0" actId="478"/>
          <ac:graphicFrameMkLst>
            <pc:docMk/>
            <pc:sldMk cId="1548904992" sldId="538"/>
            <ac:graphicFrameMk id="2" creationId="{BF89433E-81C4-D698-717F-6BFEAF7D5FD6}"/>
          </ac:graphicFrameMkLst>
        </pc:graphicFrameChg>
      </pc:sldChg>
      <pc:sldChg chg="modSp mod">
        <pc:chgData name="강다혜" userId="76862be5-6459-46bc-b30d-20a8f5161c9e" providerId="ADAL" clId="{90647868-9301-4579-9628-4CCDA226395E}" dt="2023-02-13T04:02:59.041" v="2" actId="20577"/>
        <pc:sldMkLst>
          <pc:docMk/>
          <pc:sldMk cId="2965378590" sldId="1940"/>
        </pc:sldMkLst>
        <pc:spChg chg="mod">
          <ac:chgData name="강다혜" userId="76862be5-6459-46bc-b30d-20a8f5161c9e" providerId="ADAL" clId="{90647868-9301-4579-9628-4CCDA226395E}" dt="2023-02-13T04:02:59.041" v="2" actId="20577"/>
          <ac:spMkLst>
            <pc:docMk/>
            <pc:sldMk cId="2965378590" sldId="1940"/>
            <ac:spMk id="2" creationId="{591E75C6-BD35-9EDE-80EA-C0A921DDFB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61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51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96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28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8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45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76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616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3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84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8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C5E89-AF82-449E-973A-8741335DFEC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76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C5E89-AF82-449E-973A-8741335DFEC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512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4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0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738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04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8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435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06121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592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25587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99636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859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406243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18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698568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145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6750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806188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81901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878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87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392649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385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513177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444164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8991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29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41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107001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</a:t>
            </a:r>
            <a:r>
              <a:rPr lang="en-US" altLang="ko-KR" sz="800">
                <a:latin typeface="+mn-ea"/>
                <a:ea typeface="+mn-ea"/>
              </a:rPr>
              <a:t>OO</a:t>
            </a:r>
            <a:r>
              <a:rPr lang="ko-KR" altLang="en-US" sz="800">
                <a:latin typeface="+mn-ea"/>
                <a:ea typeface="+mn-ea"/>
              </a:rPr>
              <a:t>저축은행</a:t>
            </a:r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사전진단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15" r:id="rId4"/>
    <p:sldLayoutId id="2147483718" r:id="rId5"/>
    <p:sldLayoutId id="2147483719" r:id="rId6"/>
    <p:sldLayoutId id="2147483720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평택저축은행 접근성 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8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>
          <p15:clr>
            <a:srgbClr val="F26B43"/>
          </p15:clr>
        </p15:guide>
        <p15:guide id="2" pos="398">
          <p15:clr>
            <a:srgbClr val="F26B43"/>
          </p15:clr>
        </p15:guide>
        <p15:guide id="3" pos="5842">
          <p15:clr>
            <a:srgbClr val="F26B43"/>
          </p15:clr>
        </p15:guide>
        <p15:guide id="4" pos="5978">
          <p15:clr>
            <a:srgbClr val="F26B43"/>
          </p15:clr>
        </p15:guide>
        <p15:guide id="5" pos="3120">
          <p15:clr>
            <a:srgbClr val="F26B43"/>
          </p15:clr>
        </p15:guide>
        <p15:guide id="9" orient="horz" pos="4178">
          <p15:clr>
            <a:srgbClr val="F26B43"/>
          </p15:clr>
        </p15:guide>
        <p15:guide id="12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한국투자저축은행 접근성 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8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>
          <p15:clr>
            <a:srgbClr val="F26B43"/>
          </p15:clr>
        </p15:guide>
        <p15:guide id="2" pos="398">
          <p15:clr>
            <a:srgbClr val="F26B43"/>
          </p15:clr>
        </p15:guide>
        <p15:guide id="3" pos="5842">
          <p15:clr>
            <a:srgbClr val="F26B43"/>
          </p15:clr>
        </p15:guide>
        <p15:guide id="4" pos="5978">
          <p15:clr>
            <a:srgbClr val="F26B43"/>
          </p15:clr>
        </p15:guide>
        <p15:guide id="5" pos="3120">
          <p15:clr>
            <a:srgbClr val="F26B43"/>
          </p15:clr>
        </p15:guide>
        <p15:guide id="9" orient="horz" pos="4178">
          <p15:clr>
            <a:srgbClr val="F26B43"/>
          </p15:clr>
        </p15:guide>
        <p15:guide id="12" orient="horz" pos="50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</a:t>
            </a:r>
            <a:r>
              <a:rPr lang="en-US" altLang="ko-KR" sz="800">
                <a:latin typeface="+mn-ea"/>
                <a:ea typeface="+mn-ea"/>
              </a:rPr>
              <a:t>HB</a:t>
            </a:r>
            <a:r>
              <a:rPr lang="ko-KR" altLang="en-US" sz="800">
                <a:latin typeface="+mn-ea"/>
                <a:ea typeface="+mn-ea"/>
              </a:rPr>
              <a:t>저축은행 접근성 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7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>
          <p15:clr>
            <a:srgbClr val="F26B43"/>
          </p15:clr>
        </p15:guide>
        <p15:guide id="2" pos="398">
          <p15:clr>
            <a:srgbClr val="F26B43"/>
          </p15:clr>
        </p15:guide>
        <p15:guide id="3" pos="5842">
          <p15:clr>
            <a:srgbClr val="F26B43"/>
          </p15:clr>
        </p15:guide>
        <p15:guide id="4" pos="5978">
          <p15:clr>
            <a:srgbClr val="F26B43"/>
          </p15:clr>
        </p15:guide>
        <p15:guide id="5" pos="3120">
          <p15:clr>
            <a:srgbClr val="F26B43"/>
          </p15:clr>
        </p15:guide>
        <p15:guide id="9" orient="horz" pos="4178">
          <p15:clr>
            <a:srgbClr val="F26B43"/>
          </p15:clr>
        </p15:guide>
        <p15:guide id="12" orient="horz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대출상품공시 </a:t>
            </a:r>
            <a:r>
              <a:rPr lang="en-US" altLang="ko-KR"/>
              <a:t>&gt; </a:t>
            </a:r>
            <a:r>
              <a:rPr lang="ko-KR" altLang="en-US"/>
              <a:t>인터넷대출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https://jtchinae.ibs.fsb.or.kr/LonInfoIntr0100.act#none;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9-3 </a:t>
            </a:r>
            <a:r>
              <a:rPr lang="ko-KR" altLang="en-US"/>
              <a:t>텍스트 등 운용할 수 없는 요소에 초점이 되는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86626"/>
          </a:xfrm>
        </p:spPr>
        <p:txBody>
          <a:bodyPr/>
          <a:lstStyle/>
          <a:p>
            <a:r>
              <a:rPr lang="ko-KR" altLang="en-US"/>
              <a:t>특별한 기능이 없는 요소에 키보드 초점이 진입하여 사용자에게 혼동을 줌</a:t>
            </a:r>
            <a:endParaRPr lang="en-US" altLang="ko-KR"/>
          </a:p>
          <a:p>
            <a:r>
              <a:rPr lang="ko-KR" altLang="en-US"/>
              <a:t>불필요한 </a:t>
            </a:r>
            <a:r>
              <a:rPr lang="en-US" altLang="ko-KR" err="1"/>
              <a:t>tabindex</a:t>
            </a:r>
            <a:r>
              <a:rPr lang="en-US" altLang="ko-KR"/>
              <a:t> </a:t>
            </a:r>
            <a:r>
              <a:rPr lang="ko-KR" altLang="en-US"/>
              <a:t>속성 및 속성값을 삭제하여 초점이 가지 않도록 수정해야 함</a:t>
            </a:r>
          </a:p>
          <a:p>
            <a:r>
              <a:rPr lang="ko-KR" altLang="en-US"/>
              <a:t>관련페이지</a:t>
            </a:r>
            <a:br>
              <a:rPr lang="en-US" altLang="ko-KR"/>
            </a:b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대출상품공시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대출정보입력</a:t>
            </a:r>
          </a:p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1825" y="3508066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class="popup-body02 type03"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="0"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class="address-view" id="_DIV_ADDR2"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="0"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style=""&gt;...&lt;/div&gt;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1825" y="4775600"/>
            <a:ext cx="4105276" cy="963561"/>
            <a:chOff x="3657960" y="4835261"/>
            <a:chExt cx="4105276" cy="96356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class="popup-body02 type03" </a:t>
              </a:r>
              <a:r>
                <a:rPr lang="en-US" altLang="ko-KR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="0"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class="address-view" id="_DIV_ADDR2" </a:t>
              </a:r>
              <a:r>
                <a:rPr lang="en-US" altLang="ko-KR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="0"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style=""&gt;...&lt;/div&gt;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754010" y="6423096"/>
            <a:ext cx="2151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JT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친애저축은행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9C8D8A-2EBA-173E-B85A-1CB79AD5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59" y="2386934"/>
            <a:ext cx="2797358" cy="15062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747FE3-0780-1098-CA72-E749663D3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582" y="4063384"/>
            <a:ext cx="2797358" cy="20589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F822A8-704F-A87B-C5D9-0EA9DE2AF482}"/>
              </a:ext>
            </a:extLst>
          </p:cNvPr>
          <p:cNvSpPr/>
          <p:nvPr/>
        </p:nvSpPr>
        <p:spPr>
          <a:xfrm>
            <a:off x="5778866" y="2643833"/>
            <a:ext cx="2867984" cy="65866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6D40CE-B18F-E771-1F09-C068F7777F5F}"/>
              </a:ext>
            </a:extLst>
          </p:cNvPr>
          <p:cNvSpPr/>
          <p:nvPr/>
        </p:nvSpPr>
        <p:spPr>
          <a:xfrm>
            <a:off x="5909229" y="4882387"/>
            <a:ext cx="2607259" cy="65866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B875EBCB-3EE0-21E9-48ED-2552228D1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79114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0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https://www.jinjubank.net/CstPrviInfo_002.act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3101" y="303162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2129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진주저축은행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7BD578-E3EB-47F8-B20A-5C4F25B46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092721"/>
            <a:ext cx="4103695" cy="25349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72CB28C-2733-4B3C-962F-E7FED0782B0A}"/>
              </a:ext>
            </a:extLst>
          </p:cNvPr>
          <p:cNvSpPr/>
          <p:nvPr/>
        </p:nvSpPr>
        <p:spPr>
          <a:xfrm>
            <a:off x="6718164" y="5331672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C49E86-BB81-4160-9138-5EB1CD3CC844}"/>
              </a:ext>
            </a:extLst>
          </p:cNvPr>
          <p:cNvCxnSpPr>
            <a:cxnSpLocks/>
          </p:cNvCxnSpPr>
          <p:nvPr/>
        </p:nvCxnSpPr>
        <p:spPr>
          <a:xfrm flipH="1">
            <a:off x="7327491" y="544672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2BFDFE8-3F0A-AF84-48BD-6F052137B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87835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9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https://charm.ibs.fsb.or.kr/CstPrviInfoIbs_002.act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3101" y="303948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2128" y="4478991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참저축은행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DA754D-9448-4BA4-959B-9932B5C7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5" y="3302058"/>
            <a:ext cx="4103998" cy="20909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7E0302-834A-4C54-B232-1CAC1EBD12A9}"/>
              </a:ext>
            </a:extLst>
          </p:cNvPr>
          <p:cNvSpPr/>
          <p:nvPr/>
        </p:nvSpPr>
        <p:spPr>
          <a:xfrm>
            <a:off x="6699114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4A0DD9-6666-4D3E-B318-F34EF2335BB5}"/>
              </a:ext>
            </a:extLst>
          </p:cNvPr>
          <p:cNvCxnSpPr>
            <a:cxnSpLocks/>
          </p:cNvCxnSpPr>
          <p:nvPr/>
        </p:nvCxnSpPr>
        <p:spPr>
          <a:xfrm flipH="1">
            <a:off x="7308441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77CD1B59-D769-E1BE-AB97-A958990F5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926213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59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9584F9-B46A-8A6C-D0EA-D19B47F0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205" y="3040239"/>
            <a:ext cx="3600000" cy="2650771"/>
          </a:xfrm>
          <a:prstGeom prst="rect">
            <a:avLst/>
          </a:prstGeom>
        </p:spPr>
      </p:pic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청주저축은행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https://www.cheongjubank.com/main.act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15.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15-3 </a:t>
            </a:r>
            <a:r>
              <a:rPr lang="ko-KR" altLang="en-US"/>
              <a:t>프레임 요소에 제목을 제공하지 않은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프레임 요소에는 </a:t>
            </a:r>
            <a:r>
              <a:rPr lang="en-US" altLang="ko-KR"/>
              <a:t>title </a:t>
            </a:r>
            <a:r>
              <a:rPr lang="ko-KR" altLang="en-US"/>
              <a:t>속성을 사용하여</a:t>
            </a:r>
            <a:r>
              <a:rPr lang="en-US" altLang="ko-KR"/>
              <a:t>, </a:t>
            </a:r>
            <a:r>
              <a:rPr lang="ko-KR" altLang="en-US"/>
              <a:t>프레임의 용도나 목적에 관한 설명을 제공해야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9096" y="3209265"/>
            <a:ext cx="4104303" cy="1098983"/>
            <a:chOff x="3658932" y="3520172"/>
            <a:chExt cx="4104303" cy="109898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iframe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allow="accelerometer;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autoplay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 clipboard-write; encrypted-media; gyroscope; picture-in-picture"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allowfullscreen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frameborder="0" height="315"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="https://www.youtube.com/embed/QYE7VfW9SB0"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title="YouTube video player"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width="560"&gt;&lt;/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iframe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9096" y="4753513"/>
            <a:ext cx="4105276" cy="1234405"/>
            <a:chOff x="3657960" y="4835261"/>
            <a:chExt cx="4105276" cy="123440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iframe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allow="accelerometer;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autoplay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 clipboard-write; encrypted-media; gyroscope; picture-in-picture"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allowfullscreen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frameborder="0" height="315"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="https://www.youtube.com/embed/QYE7VfW9SB0"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대학생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·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청년층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사기성 작업대출 피해 주의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[AI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소비자경보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No.1]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width="560"&gt;&lt;/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iframe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5662"/>
            <a:ext cx="1601910" cy="44233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청주저축은행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E9881D-BFCC-4955-AC91-40FAA4B3E1AF}"/>
              </a:ext>
            </a:extLst>
          </p:cNvPr>
          <p:cNvSpPr/>
          <p:nvPr/>
        </p:nvSpPr>
        <p:spPr>
          <a:xfrm>
            <a:off x="5749202" y="3551421"/>
            <a:ext cx="2906525" cy="173967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500B1D5D-00B9-9F28-B857-78E503C0C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17413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73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https://www.cheongjubank.com/CstPrviInfo_002.act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9096" y="3033991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9096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5662"/>
            <a:ext cx="1601910" cy="44233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청주저축은행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9D3D5-5D52-4A1F-B9C1-CDC5C4EB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5" y="3331105"/>
            <a:ext cx="4092129" cy="209405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E9881D-BFCC-4955-AC91-40FAA4B3E1AF}"/>
              </a:ext>
            </a:extLst>
          </p:cNvPr>
          <p:cNvSpPr/>
          <p:nvPr/>
        </p:nvSpPr>
        <p:spPr>
          <a:xfrm>
            <a:off x="6699114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A5C1DDA-EF29-4AFA-B298-4A64C2E7C9D1}"/>
              </a:ext>
            </a:extLst>
          </p:cNvPr>
          <p:cNvCxnSpPr>
            <a:cxnSpLocks/>
          </p:cNvCxnSpPr>
          <p:nvPr/>
        </p:nvCxnSpPr>
        <p:spPr>
          <a:xfrm flipH="1">
            <a:off x="7308441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5F4A31F6-7941-7D83-A40B-95ACF1A0C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17413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1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키움저축은행</a:t>
            </a:r>
            <a:endParaRPr lang="ko-KR" altLang="en-US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https://kiwoom.ibs.fsb.or.kr/main.act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키움저축은행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715FC7-4FCE-DBFF-655B-DAA83B25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70" y="3241518"/>
            <a:ext cx="2848373" cy="224821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2C3FE37-6686-D6C0-45B7-829B7E4B2323}"/>
              </a:ext>
            </a:extLst>
          </p:cNvPr>
          <p:cNvGrpSpPr/>
          <p:nvPr/>
        </p:nvGrpSpPr>
        <p:grpSpPr>
          <a:xfrm>
            <a:off x="631825" y="3374359"/>
            <a:ext cx="4104303" cy="1100009"/>
            <a:chOff x="3658932" y="3520172"/>
            <a:chExt cx="4104303" cy="11000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114954-542A-487A-BE00-05F18ABA2557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B6831A-A183-36DB-040B-18291919C8AB}"/>
                </a:ext>
              </a:extLst>
            </p:cNvPr>
            <p:cNvSpPr/>
            <p:nvPr/>
          </p:nvSpPr>
          <p:spPr>
            <a:xfrm>
              <a:off x="3658932" y="3731375"/>
              <a:ext cx="4104000" cy="88880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ComMainImage.act?TP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=image/jpg|313_bnr_78944140920223126123422.jpg|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예적금담보대출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가산금리 인상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배너관리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JPG&amp;amp;FILE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bnr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예적금담보대출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가산금리 인상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예적금이율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+2.0%) 2022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8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일 신규분부터 적용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F97004-439D-6316-6923-AE735D4819A6}"/>
              </a:ext>
            </a:extLst>
          </p:cNvPr>
          <p:cNvGrpSpPr/>
          <p:nvPr/>
        </p:nvGrpSpPr>
        <p:grpSpPr>
          <a:xfrm>
            <a:off x="639096" y="4777450"/>
            <a:ext cx="4105276" cy="1100009"/>
            <a:chOff x="3657960" y="4835261"/>
            <a:chExt cx="4105276" cy="11000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261F95-F8A6-F73A-6CB3-0AB532BEA70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E9DE43-F822-8E03-29B8-0099C8CF1673}"/>
                </a:ext>
              </a:extLst>
            </p:cNvPr>
            <p:cNvSpPr/>
            <p:nvPr/>
          </p:nvSpPr>
          <p:spPr>
            <a:xfrm>
              <a:off x="3659236" y="5046464"/>
              <a:ext cx="4104000" cy="88880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ComMainImage.act?TP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=image/jpg|313_bnr_78944140920223126123422.jpg|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예적금담보대출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가산금리 인상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배너관리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JPG&amp;amp;FILE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bnr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alt="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예적금담보대출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가산금리 인상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예적금이율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+2.0%) 2022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8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일 신규분부터 적용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기존계좌 미적용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C101286D-B4DF-DB62-703F-B11E53E8B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1140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04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https://kiwoom.ibs.fsb.or.kr/CstPrviInfoIbs_002.act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3101" y="3035830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2129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키움저축은행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79F14-0D66-4425-A403-DD5724E5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50" y="3311240"/>
            <a:ext cx="4104000" cy="21116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EEB507-E592-4A4B-BB97-367E7504AE8C}"/>
              </a:ext>
            </a:extLst>
          </p:cNvPr>
          <p:cNvSpPr/>
          <p:nvPr/>
        </p:nvSpPr>
        <p:spPr>
          <a:xfrm>
            <a:off x="6727689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D9F34D-FB65-4858-BD89-B9F60D853458}"/>
              </a:ext>
            </a:extLst>
          </p:cNvPr>
          <p:cNvCxnSpPr>
            <a:cxnSpLocks/>
          </p:cNvCxnSpPr>
          <p:nvPr/>
        </p:nvCxnSpPr>
        <p:spPr>
          <a:xfrm flipH="1">
            <a:off x="7337016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B17540A2-EEBE-4671-EDF2-3BD5C6A10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1140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08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경영공시</a:t>
            </a:r>
            <a:r>
              <a:rPr lang="en-US" altLang="ko-KR"/>
              <a:t> &gt; </a:t>
            </a:r>
            <a:r>
              <a:rPr lang="ko-KR" altLang="en-US"/>
              <a:t>경영공시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https://www.kiwoomyesbank.com/BnkPbnfList_001.act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스크린리더로 </a:t>
            </a:r>
            <a:r>
              <a:rPr lang="en-US" altLang="ko-KR"/>
              <a:t>'BnkPbnfList_001.act'</a:t>
            </a:r>
            <a:r>
              <a:rPr lang="ko-KR" altLang="en-US"/>
              <a:t>가 출력됨</a:t>
            </a:r>
            <a:r>
              <a:rPr lang="en-US" altLang="ko-KR"/>
              <a:t>.</a:t>
            </a:r>
          </a:p>
          <a:p>
            <a:r>
              <a:rPr lang="ko-KR" altLang="en-US"/>
              <a:t>링크</a:t>
            </a:r>
            <a:r>
              <a:rPr lang="en-US" altLang="ko-KR"/>
              <a:t> </a:t>
            </a:r>
            <a:r>
              <a:rPr lang="ko-KR" altLang="en-US"/>
              <a:t>요소에 텍스트 또는 이름을 제공하여 보조 기술 사용자도 동등한 정보를 전달받을 수 있도록 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826010" y="6407398"/>
            <a:ext cx="2079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키움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YES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86348-B7D2-6814-D2FC-1329F932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75" y="4622555"/>
            <a:ext cx="2886075" cy="733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EBE72-78AB-5F53-466C-7494956A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737" y="3429000"/>
            <a:ext cx="2647950" cy="78105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CEED17E-B20F-3A79-6757-AE099891A7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6751" y="351795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D0CD25-05E3-3502-7C7D-C6CAC0304EDB}"/>
              </a:ext>
            </a:extLst>
          </p:cNvPr>
          <p:cNvSpPr/>
          <p:nvPr/>
        </p:nvSpPr>
        <p:spPr>
          <a:xfrm>
            <a:off x="8220737" y="3669905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A503F-CB28-42AA-083C-9201285F4A2A}"/>
              </a:ext>
            </a:extLst>
          </p:cNvPr>
          <p:cNvSpPr/>
          <p:nvPr/>
        </p:nvSpPr>
        <p:spPr>
          <a:xfrm>
            <a:off x="5953787" y="4822858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23BCE3-5555-B85A-F199-733619B0FCF9}"/>
              </a:ext>
            </a:extLst>
          </p:cNvPr>
          <p:cNvSpPr/>
          <p:nvPr/>
        </p:nvSpPr>
        <p:spPr>
          <a:xfrm>
            <a:off x="8168374" y="4822858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FD23EE-8B06-64D7-2C23-6438ADA15B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8651" y="467970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4FF8B-3BE9-7461-BD17-C9635639B9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0276" y="467970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C4F306-9BE8-B484-0ABD-CF87B234B84D}"/>
              </a:ext>
            </a:extLst>
          </p:cNvPr>
          <p:cNvGrpSpPr/>
          <p:nvPr/>
        </p:nvGrpSpPr>
        <p:grpSpPr>
          <a:xfrm>
            <a:off x="633404" y="3252102"/>
            <a:ext cx="4104000" cy="963561"/>
            <a:chOff x="633404" y="2845589"/>
            <a:chExt cx="4104000" cy="9635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5EBEA-0083-78C1-B527-FECB12FB4279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00E27D-65F0-1565-A74E-1B3485BFE74E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class="next arrow"&gt;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jstlPagingFuc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('BnkPbnfList_001.act', $('#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FSB_pagingTagHtml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'),51,61,6,6,'CTGR_NO|SEARCHTEXT');"&gt;&lt;/a&gt;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9EEE08-6B7D-8F64-8ECE-5B11EBB121E1}"/>
              </a:ext>
            </a:extLst>
          </p:cNvPr>
          <p:cNvGrpSpPr/>
          <p:nvPr/>
        </p:nvGrpSpPr>
        <p:grpSpPr>
          <a:xfrm>
            <a:off x="631825" y="4869000"/>
            <a:ext cx="4104000" cy="1098983"/>
            <a:chOff x="631521" y="4146209"/>
            <a:chExt cx="4104000" cy="109898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0DEBC8-371B-3D84-FAAA-0D54D0F05EC1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B9BA23-08C6-E6E8-0545-740B01133548}"/>
                </a:ext>
              </a:extLst>
            </p:cNvPr>
            <p:cNvSpPr/>
            <p:nvPr/>
          </p:nvSpPr>
          <p:spPr>
            <a:xfrm>
              <a:off x="631521" y="435741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class="next arrow"&gt;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jstlPagingFuc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('BnkPbnfList_001.act', $('#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FSB_pagingTagHtml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'),51,61,6,6,'CTGR_NO|SEARCHTEXT');"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18" name="표 13">
            <a:extLst>
              <a:ext uri="{FF2B5EF4-FFF2-40B4-BE49-F238E27FC236}">
                <a16:creationId xmlns:a16="http://schemas.microsoft.com/office/drawing/2014/main" id="{4E53FA30-5FA7-AA27-4C3D-558B57261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494118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41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A5DF7A-17A1-8024-9ED2-27B08CEC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92" y="3429000"/>
            <a:ext cx="4104000" cy="214012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홍보센터 </a:t>
            </a:r>
            <a:r>
              <a:rPr lang="en-US" altLang="ko-KR"/>
              <a:t>&gt; </a:t>
            </a:r>
            <a:r>
              <a:rPr lang="ko-KR" altLang="en-US"/>
              <a:t>홍보자료실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https://www.kiwoomyesbank.com/BnkPursList_002.act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826010" y="6410148"/>
            <a:ext cx="2079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키움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YES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A503F-CB28-42AA-083C-9201285F4A2A}"/>
              </a:ext>
            </a:extLst>
          </p:cNvPr>
          <p:cNvSpPr/>
          <p:nvPr/>
        </p:nvSpPr>
        <p:spPr>
          <a:xfrm>
            <a:off x="5386425" y="4271426"/>
            <a:ext cx="3300375" cy="115207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4FF8B-3BE9-7461-BD17-C9635639B9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30945" y="4107663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C4F306-9BE8-B484-0ABD-CF87B234B84D}"/>
              </a:ext>
            </a:extLst>
          </p:cNvPr>
          <p:cNvGrpSpPr/>
          <p:nvPr/>
        </p:nvGrpSpPr>
        <p:grpSpPr>
          <a:xfrm>
            <a:off x="633404" y="3252102"/>
            <a:ext cx="4104000" cy="1098983"/>
            <a:chOff x="633404" y="2845589"/>
            <a:chExt cx="4104000" cy="1098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5EBEA-0083-78C1-B527-FECB12FB4279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00E27D-65F0-1565-A74E-1B3485BFE74E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=CKEDT_20220630154800003&amp;amp;DSTC1=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900px; height: 295px;"&gt;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9EEE08-6B7D-8F64-8ECE-5B11EBB121E1}"/>
              </a:ext>
            </a:extLst>
          </p:cNvPr>
          <p:cNvGrpSpPr/>
          <p:nvPr/>
        </p:nvGrpSpPr>
        <p:grpSpPr>
          <a:xfrm>
            <a:off x="631825" y="4869000"/>
            <a:ext cx="4104000" cy="1234405"/>
            <a:chOff x="631521" y="4146209"/>
            <a:chExt cx="4104000" cy="123440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0DEBC8-371B-3D84-FAAA-0D54D0F05EC1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B9BA23-08C6-E6E8-0545-740B01133548}"/>
                </a:ext>
              </a:extLst>
            </p:cNvPr>
            <p:cNvSpPr/>
            <p:nvPr/>
          </p:nvSpPr>
          <p:spPr>
            <a:xfrm>
              <a:off x="631521" y="435741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저축은행중앙회 소비자패널 모집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 상품 및 서비스에 대한 다양한 아이디어를 제공해주세요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모집기간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7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일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~ 8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15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=CKEDT_20220630154800003&amp;amp;DSTC1=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900px; height: 295px;"&gt;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18" name="표 13">
            <a:extLst>
              <a:ext uri="{FF2B5EF4-FFF2-40B4-BE49-F238E27FC236}">
                <a16:creationId xmlns:a16="http://schemas.microsoft.com/office/drawing/2014/main" id="{CADD3C4E-38B7-7F43-F7C3-A96AE0A97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51384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78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57930E0-E112-E177-CC04-08FA2597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3813035"/>
            <a:ext cx="4104000" cy="86768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윤리경영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https://www.kiwoomyesbank.com/017_BnkList_013.act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826010" y="6410148"/>
            <a:ext cx="2079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키움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YES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A503F-CB28-42AA-083C-9201285F4A2A}"/>
              </a:ext>
            </a:extLst>
          </p:cNvPr>
          <p:cNvSpPr/>
          <p:nvPr/>
        </p:nvSpPr>
        <p:spPr>
          <a:xfrm>
            <a:off x="7710525" y="4396197"/>
            <a:ext cx="1262025" cy="2109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4FF8B-3BE9-7461-BD17-C9635639B9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54920" y="4258223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C4F306-9BE8-B484-0ABD-CF87B234B84D}"/>
              </a:ext>
            </a:extLst>
          </p:cNvPr>
          <p:cNvGrpSpPr/>
          <p:nvPr/>
        </p:nvGrpSpPr>
        <p:grpSpPr>
          <a:xfrm>
            <a:off x="633404" y="3252102"/>
            <a:ext cx="4104000" cy="1098983"/>
            <a:chOff x="633404" y="2845589"/>
            <a:chExt cx="4104000" cy="1098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5EBEA-0083-78C1-B527-FECB12FB4279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00E27D-65F0-1565-A74E-1B3485BFE74E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class="tab-basic-buttons-item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tabpanel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-active" data-tab-open="tabPanel3"&gt;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target="_blank"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="http://dkems.com/main.do" class="tab-basic-buttons-item-link"&gt;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윤리경영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9EEE08-6B7D-8F64-8ECE-5B11EBB121E1}"/>
              </a:ext>
            </a:extLst>
          </p:cNvPr>
          <p:cNvGrpSpPr/>
          <p:nvPr/>
        </p:nvGrpSpPr>
        <p:grpSpPr>
          <a:xfrm>
            <a:off x="631825" y="4869000"/>
            <a:ext cx="4104000" cy="1098983"/>
            <a:chOff x="631521" y="4146209"/>
            <a:chExt cx="4104000" cy="109898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0DEBC8-371B-3D84-FAAA-0D54D0F05EC1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BB9BA23-08C6-E6E8-0545-740B01133548}"/>
                </a:ext>
              </a:extLst>
            </p:cNvPr>
            <p:cNvSpPr/>
            <p:nvPr/>
          </p:nvSpPr>
          <p:spPr>
            <a:xfrm>
              <a:off x="631521" y="435741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class="tab-basic-buttons-item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tabpanel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-active" data-tab-open="tabPanel3"&gt;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target="_blank"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="http://dkems.com/main.do" class="tab-basic-buttons-item-link"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새창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윤리경영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18" name="표 13">
            <a:extLst>
              <a:ext uri="{FF2B5EF4-FFF2-40B4-BE49-F238E27FC236}">
                <a16:creationId xmlns:a16="http://schemas.microsoft.com/office/drawing/2014/main" id="{CADD3C4E-38B7-7F43-F7C3-A96AE0A97002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196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https://pepperbank.ibs.fsb.or.kr/CstPrviInfoIbs_002.act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1825" y="3035830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1825" y="4483933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페퍼저축은행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964435-E3BC-48C8-A109-CF4C42C3B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38" y="3323678"/>
            <a:ext cx="4104000" cy="20855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87DDDF-96F0-44E2-A9AB-018381153498}"/>
              </a:ext>
            </a:extLst>
          </p:cNvPr>
          <p:cNvSpPr/>
          <p:nvPr/>
        </p:nvSpPr>
        <p:spPr>
          <a:xfrm>
            <a:off x="6701715" y="5166525"/>
            <a:ext cx="609327" cy="261794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C4E1FB4-BFE0-4675-B087-3AF0904B8F91}"/>
              </a:ext>
            </a:extLst>
          </p:cNvPr>
          <p:cNvCxnSpPr>
            <a:cxnSpLocks/>
          </p:cNvCxnSpPr>
          <p:nvPr/>
        </p:nvCxnSpPr>
        <p:spPr>
          <a:xfrm flipH="1">
            <a:off x="7368193" y="5286327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D8B2BFB0-C6F0-41DA-C83B-5E9124715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0194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72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https://jtchinae.ibs.fsb.or.kr/CstPrviInfoIbs_002.act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1825" y="3053937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1825" y="4566393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754010" y="6416923"/>
            <a:ext cx="2151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JT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친애저축은행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4F756-3F2F-4C6C-B3BB-A23D6C6F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1" y="3306178"/>
            <a:ext cx="4103998" cy="211462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712A27-DA03-4F2D-8FF6-8DCEE0DD151D}"/>
              </a:ext>
            </a:extLst>
          </p:cNvPr>
          <p:cNvSpPr/>
          <p:nvPr/>
        </p:nvSpPr>
        <p:spPr>
          <a:xfrm>
            <a:off x="6711020" y="5114445"/>
            <a:ext cx="504000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0F8100-1384-4F72-AAA0-0CCD20F29B5B}"/>
              </a:ext>
            </a:extLst>
          </p:cNvPr>
          <p:cNvCxnSpPr>
            <a:cxnSpLocks/>
          </p:cNvCxnSpPr>
          <p:nvPr/>
        </p:nvCxnSpPr>
        <p:spPr>
          <a:xfrm flipH="1">
            <a:off x="7275237" y="523770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58F831FF-89F1-C4EA-5836-2070A3A53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79114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601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8421ACE-5DC4-5784-6F8E-7C20DF28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27" y="3800752"/>
            <a:ext cx="3578621" cy="112974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평택저축은행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https://www.ptbank.co.kr/main.act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(#F47426)</a:t>
            </a:r>
            <a:r>
              <a:rPr lang="ko-KR" altLang="en-US"/>
              <a:t>와 배경</a:t>
            </a:r>
            <a:r>
              <a:rPr lang="en-US" altLang="ko-KR"/>
              <a:t>(#D4E2FC)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8065A-9E7E-00EC-A2E3-D246555406A9}"/>
              </a:ext>
            </a:extLst>
          </p:cNvPr>
          <p:cNvSpPr/>
          <p:nvPr/>
        </p:nvSpPr>
        <p:spPr>
          <a:xfrm>
            <a:off x="6897950" y="4507296"/>
            <a:ext cx="1109708" cy="23668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892D2C-701D-39B3-D7BC-CE5FF2C2A801}"/>
              </a:ext>
            </a:extLst>
          </p:cNvPr>
          <p:cNvSpPr/>
          <p:nvPr/>
        </p:nvSpPr>
        <p:spPr>
          <a:xfrm>
            <a:off x="7970010" y="6410148"/>
            <a:ext cx="1935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marL="0" marR="0" lvl="0" indent="0" algn="ctr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평택저축은행</a:t>
            </a: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-1</a:t>
            </a:r>
            <a:endParaRPr kumimoji="0" lang="ko-KR" altLang="en-US" sz="1400" b="1" i="0" u="none" strike="noStrike" kern="120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E3DFD619-6B15-402F-3565-4BC5D3784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18872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96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https://www.ptbank.co.kr/CstPrviInfo_002.act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25648" y="3034163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25648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7F9C85-ED57-4541-B8EB-1EABFC2A9882}"/>
              </a:ext>
            </a:extLst>
          </p:cNvPr>
          <p:cNvSpPr/>
          <p:nvPr/>
        </p:nvSpPr>
        <p:spPr>
          <a:xfrm>
            <a:off x="7970010" y="6410148"/>
            <a:ext cx="1935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marL="0" marR="0" lvl="0" indent="0" algn="ctr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평택저축은행</a:t>
            </a: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-2</a:t>
            </a:r>
            <a:endParaRPr kumimoji="0" lang="ko-KR" altLang="en-US" sz="1400" b="1" i="0" u="none" strike="noStrike" kern="120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A9750-6B97-4CD4-A41D-DE3EB4FF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98" y="3166125"/>
            <a:ext cx="4104000" cy="24071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7C0872-3B1E-46F9-9872-C2B8E51A9A10}"/>
              </a:ext>
            </a:extLst>
          </p:cNvPr>
          <p:cNvSpPr/>
          <p:nvPr/>
        </p:nvSpPr>
        <p:spPr>
          <a:xfrm>
            <a:off x="6724216" y="5309625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9DC802-F93C-4DE2-AFB7-B968B45A5A27}"/>
              </a:ext>
            </a:extLst>
          </p:cNvPr>
          <p:cNvCxnSpPr>
            <a:cxnSpLocks/>
          </p:cNvCxnSpPr>
          <p:nvPr/>
        </p:nvCxnSpPr>
        <p:spPr>
          <a:xfrm flipH="1">
            <a:off x="7333543" y="5424674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88ED3A99-FB63-EED2-9A03-68DACE25C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18872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9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상품공시실 </a:t>
            </a:r>
            <a:r>
              <a:rPr lang="en-US" altLang="ko-KR"/>
              <a:t>&gt; </a:t>
            </a:r>
            <a:r>
              <a:rPr lang="ko-KR" altLang="en-US"/>
              <a:t>상품별리스트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https://www.ptbank.co.kr/PtcShrtInfo_002.act.act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845370"/>
          </a:xfrm>
        </p:spPr>
        <p:txBody>
          <a:bodyPr/>
          <a:lstStyle/>
          <a:p>
            <a:r>
              <a:rPr lang="ko-KR" altLang="en-US" err="1"/>
              <a:t>브래드크럼이</a:t>
            </a:r>
            <a:r>
              <a:rPr lang="ko-KR" altLang="en-US"/>
              <a:t> 존재하지 않음</a:t>
            </a:r>
          </a:p>
          <a:p>
            <a:r>
              <a:rPr lang="ko-KR" altLang="en-US"/>
              <a:t>페이지의 일관성을 유지하고 사용자의 편의성을 높이기 위해 개선방안과 같이 수정하여야 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BDCAFC-BA8B-4367-9942-1AEA87E5D580}"/>
              </a:ext>
            </a:extLst>
          </p:cNvPr>
          <p:cNvSpPr/>
          <p:nvPr/>
        </p:nvSpPr>
        <p:spPr>
          <a:xfrm>
            <a:off x="7970010" y="6410148"/>
            <a:ext cx="1935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marL="0" marR="0" lvl="0" indent="0" algn="ctr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평택저축은행</a:t>
            </a: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-3</a:t>
            </a:r>
            <a:endParaRPr kumimoji="0" lang="ko-KR" altLang="en-US" sz="1400" b="1" i="0" u="none" strike="noStrike" kern="120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9EB907-A229-F6E8-122A-F91ABE467D6D}"/>
              </a:ext>
            </a:extLst>
          </p:cNvPr>
          <p:cNvSpPr/>
          <p:nvPr/>
        </p:nvSpPr>
        <p:spPr>
          <a:xfrm>
            <a:off x="6852932" y="3567955"/>
            <a:ext cx="368606" cy="25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18E7EF-3BA2-A329-97E5-DA4786A33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0" r="15310"/>
          <a:stretch/>
        </p:blipFill>
        <p:spPr>
          <a:xfrm>
            <a:off x="5377815" y="3262389"/>
            <a:ext cx="3600000" cy="253224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ABA51A-DB8F-C7CA-0FFA-CC18642AFE9A}"/>
              </a:ext>
            </a:extLst>
          </p:cNvPr>
          <p:cNvCxnSpPr/>
          <p:nvPr/>
        </p:nvCxnSpPr>
        <p:spPr>
          <a:xfrm>
            <a:off x="4737100" y="3650055"/>
            <a:ext cx="431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E593A2-A6C3-A98B-8C0F-4F91BA8BCE38}"/>
              </a:ext>
            </a:extLst>
          </p:cNvPr>
          <p:cNvSpPr/>
          <p:nvPr/>
        </p:nvSpPr>
        <p:spPr>
          <a:xfrm>
            <a:off x="5313754" y="3567955"/>
            <a:ext cx="3732592" cy="26719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81CAAF-0851-4E9A-1F8B-1D2689E46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68" r="15668"/>
          <a:stretch/>
        </p:blipFill>
        <p:spPr>
          <a:xfrm>
            <a:off x="903063" y="3262389"/>
            <a:ext cx="3562799" cy="253224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88C5DA-9473-6C70-4ADE-6E7452C3D1D6}"/>
              </a:ext>
            </a:extLst>
          </p:cNvPr>
          <p:cNvSpPr/>
          <p:nvPr/>
        </p:nvSpPr>
        <p:spPr>
          <a:xfrm>
            <a:off x="857167" y="3567955"/>
            <a:ext cx="3732592" cy="26719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E6EEB51-2F08-25EB-2A66-6B6D2D436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18872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81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https://kisb.ibs.fsb.or.kr/CstPrviInfoIbs_002.act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1-8 </a:t>
            </a:r>
            <a:r>
              <a:rPr lang="ko-KR" altLang="en-US"/>
              <a:t>배경 이미지가 의미 있는 정보를 제공하고 있으나 이를 텍스트 형태의 정보로 제공하지 않은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배경 이미지가 전달하고자 하는 정보와 동등한 수준의 설명을 숨김 텍스트로 제공해야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9096" y="3056321"/>
            <a:ext cx="4104303" cy="963689"/>
            <a:chOff x="3658932" y="3520172"/>
            <a:chExt cx="4104303" cy="96368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btn-sm-wh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ico_down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='/view/comm/file/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FileDown.jsp?SAVE_FILE_NM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_v10.docx&amp;amp;ORCP_FILE_NM=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_v10.docx&amp;amp;DSTC1=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kisb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'" type="button"&gt;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_V10&lt;/button&gt;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1824" y="4549368"/>
            <a:ext cx="4105276" cy="1098983"/>
            <a:chOff x="3657960" y="4835261"/>
            <a:chExt cx="4105276" cy="109898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btn-sm-wh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ico_down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='/view/comm/file/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FileDown.jsp?SAVE_FILE_NM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_v10.docx&amp;amp;ORCP_FILE_NM=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_v10.docx&amp;amp;DSTC1=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kisb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'" type="button"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_V10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826010" y="6410148"/>
            <a:ext cx="2079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한국투자저축은행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7B11E-FEAD-49D8-9E9F-1305979C8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93"/>
          <a:stretch/>
        </p:blipFill>
        <p:spPr>
          <a:xfrm>
            <a:off x="5181275" y="3606075"/>
            <a:ext cx="4085629" cy="149240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11E459-5262-43FB-A735-1A5880415078}"/>
              </a:ext>
            </a:extLst>
          </p:cNvPr>
          <p:cNvSpPr/>
          <p:nvPr/>
        </p:nvSpPr>
        <p:spPr>
          <a:xfrm>
            <a:off x="5168130" y="4494227"/>
            <a:ext cx="3672870" cy="55704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C42164-7A4A-4ED3-9E2B-A764719D18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7160" y="429842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36404431-142E-89F4-4A70-BCCB52040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18872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94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https://hs.ibs.fsb.or.kr/CstPrviInfoIbs_002.act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25648" y="3034163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43529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0739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한성저축은행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B05F11-B8E1-43E4-85F6-6AE82A19C8CE}"/>
              </a:ext>
            </a:extLst>
          </p:cNvPr>
          <p:cNvSpPr/>
          <p:nvPr/>
        </p:nvSpPr>
        <p:spPr>
          <a:xfrm>
            <a:off x="6699114" y="4725000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1117198-F958-4B33-BBE7-C82E622C7C3D}"/>
              </a:ext>
            </a:extLst>
          </p:cNvPr>
          <p:cNvCxnSpPr>
            <a:cxnSpLocks/>
          </p:cNvCxnSpPr>
          <p:nvPr/>
        </p:nvCxnSpPr>
        <p:spPr>
          <a:xfrm flipH="1">
            <a:off x="7308441" y="484004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AB79506-5919-4F63-A37B-C0452B49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3315184"/>
            <a:ext cx="4111452" cy="2098037"/>
          </a:xfrm>
          <a:prstGeom prst="rect">
            <a:avLst/>
          </a:prstGeom>
        </p:spPr>
      </p:pic>
      <p:sp>
        <p:nvSpPr>
          <p:cNvPr id="2" name="직사각형 17">
            <a:extLst>
              <a:ext uri="{FF2B5EF4-FFF2-40B4-BE49-F238E27FC236}">
                <a16:creationId xmlns:a16="http://schemas.microsoft.com/office/drawing/2014/main" id="{968974E5-6FE3-4F4D-ABE3-0F8DFC981E61}"/>
              </a:ext>
            </a:extLst>
          </p:cNvPr>
          <p:cNvSpPr/>
          <p:nvPr/>
        </p:nvSpPr>
        <p:spPr>
          <a:xfrm>
            <a:off x="6727689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0041207-0C03-4C0F-AADD-4C97D50B9BCE}"/>
              </a:ext>
            </a:extLst>
          </p:cNvPr>
          <p:cNvCxnSpPr>
            <a:cxnSpLocks/>
          </p:cNvCxnSpPr>
          <p:nvPr/>
        </p:nvCxnSpPr>
        <p:spPr>
          <a:xfrm flipH="1">
            <a:off x="7337016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46BE3341-98BC-5338-BB1C-D69D76245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5623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98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9A38FB-6E22-9A20-D257-7FE7257F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38" y="2486345"/>
            <a:ext cx="3600000" cy="3705292"/>
          </a:xfrm>
          <a:prstGeom prst="rect">
            <a:avLst/>
          </a:prstGeom>
        </p:spPr>
      </p:pic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한화저축은행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https://www.hanwhasbank.com/main.act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한화저축은행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DA16D0-A136-413F-982E-80AEC9949D1D}"/>
              </a:ext>
            </a:extLst>
          </p:cNvPr>
          <p:cNvSpPr/>
          <p:nvPr/>
        </p:nvSpPr>
        <p:spPr>
          <a:xfrm>
            <a:off x="5566743" y="3011659"/>
            <a:ext cx="3231027" cy="2891991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095E15-3A01-959E-4AF2-AD8C0AFCC650}"/>
              </a:ext>
            </a:extLst>
          </p:cNvPr>
          <p:cNvGrpSpPr/>
          <p:nvPr/>
        </p:nvGrpSpPr>
        <p:grpSpPr>
          <a:xfrm>
            <a:off x="639096" y="3056321"/>
            <a:ext cx="4104303" cy="828140"/>
            <a:chOff x="3658932" y="3520172"/>
            <a:chExt cx="4104303" cy="8281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CB66AB-F45F-B728-3009-DBC45F3B7542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77D452F-BAEF-26F7-BDEE-C155020E7B5F}"/>
                </a:ext>
              </a:extLst>
            </p:cNvPr>
            <p:cNvSpPr/>
            <p:nvPr/>
          </p:nvSpPr>
          <p:spPr>
            <a:xfrm>
              <a:off x="3658932" y="3731375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=CKEDT_20230127082300050&amp;amp;DSTC1=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style="width: 623px; height: 899px;"&gt;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4855C6-A2CB-224A-A894-1D0F9ACB1513}"/>
              </a:ext>
            </a:extLst>
          </p:cNvPr>
          <p:cNvGrpSpPr/>
          <p:nvPr/>
        </p:nvGrpSpPr>
        <p:grpSpPr>
          <a:xfrm>
            <a:off x="631824" y="4549368"/>
            <a:ext cx="4105276" cy="828140"/>
            <a:chOff x="3657960" y="4835261"/>
            <a:chExt cx="4105276" cy="828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4AA0D1-9B9C-2DAE-B653-630D6525F662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B8BF09-1A41-C261-3E91-586F783788F7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영업시간 정상 운영 관련 고객 안내문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...(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중략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=CKEDT_20230127082300050&amp;amp;DSTC1=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style="width: 623px; height: 899px;"&gt;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2AEF5CEC-8BA9-ACE3-9180-C8D2DE6B5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3149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72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조직도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https://www.hanwhasbank.com/334_BnkList_011.act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5-3 </a:t>
            </a:r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(#FEA128)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한화저축은행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9FD198-1F32-45B1-9989-DD92AE98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739" y="2580762"/>
            <a:ext cx="3721597" cy="35600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68EA98-B2F3-4A18-A88A-9C20852CFA70}"/>
              </a:ext>
            </a:extLst>
          </p:cNvPr>
          <p:cNvSpPr/>
          <p:nvPr/>
        </p:nvSpPr>
        <p:spPr>
          <a:xfrm>
            <a:off x="7748973" y="2944050"/>
            <a:ext cx="862302" cy="93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E8AD851-AD30-47E5-B06F-F369054C8A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85000" y="275032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F146EA-366B-4F1C-9153-8419F96CEB6C}"/>
              </a:ext>
            </a:extLst>
          </p:cNvPr>
          <p:cNvSpPr/>
          <p:nvPr/>
        </p:nvSpPr>
        <p:spPr>
          <a:xfrm>
            <a:off x="5683029" y="3716999"/>
            <a:ext cx="772446" cy="744375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9484C81-3898-4990-B7F8-4A3EC974C3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77950" y="351374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9BEFD594-30BB-6C53-6ABC-FE6316F0C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3149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827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경영공시 </a:t>
            </a:r>
            <a:r>
              <a:rPr lang="en-US" altLang="ko-KR"/>
              <a:t>&gt; </a:t>
            </a:r>
            <a:r>
              <a:rPr lang="ko-KR" altLang="en-US"/>
              <a:t>경영공시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https://www.hanwhasbank.com/BnkPbnfList_001.act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한화저축은행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FF3E33-E676-FC12-F2E9-CE3689160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75" y="4622555"/>
            <a:ext cx="2886075" cy="73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ADD23C-27F4-2986-0C7A-49DCDF5B3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37" y="3429000"/>
            <a:ext cx="2647950" cy="7810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45C220-8CAE-D86C-4E46-2D3672B2A9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6751" y="351795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8F28A4-25C8-196C-9D5A-E07AB59679EC}"/>
              </a:ext>
            </a:extLst>
          </p:cNvPr>
          <p:cNvSpPr/>
          <p:nvPr/>
        </p:nvSpPr>
        <p:spPr>
          <a:xfrm>
            <a:off x="8220737" y="3669905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BA3385-23A9-931D-811B-DEBA763B4BB8}"/>
              </a:ext>
            </a:extLst>
          </p:cNvPr>
          <p:cNvSpPr/>
          <p:nvPr/>
        </p:nvSpPr>
        <p:spPr>
          <a:xfrm>
            <a:off x="5953787" y="4822858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79334E-DC17-CE72-65C3-A33575F189A4}"/>
              </a:ext>
            </a:extLst>
          </p:cNvPr>
          <p:cNvSpPr/>
          <p:nvPr/>
        </p:nvSpPr>
        <p:spPr>
          <a:xfrm>
            <a:off x="8168374" y="4822858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7EC083-5535-90D8-2E32-3A5E75F418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8651" y="467970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B25F11C-A8D3-0574-6B60-CCF6DF90C7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0276" y="467970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3">
            <a:extLst>
              <a:ext uri="{FF2B5EF4-FFF2-40B4-BE49-F238E27FC236}">
                <a16:creationId xmlns:a16="http://schemas.microsoft.com/office/drawing/2014/main" id="{02B64227-C931-0E48-FDE2-390CD485B9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스크린리더로 </a:t>
            </a:r>
            <a:r>
              <a:rPr lang="en-US" altLang="ko-KR"/>
              <a:t>'BnkPbnfList_001.act'</a:t>
            </a:r>
            <a:r>
              <a:rPr lang="ko-KR" altLang="en-US"/>
              <a:t>가 출력됨</a:t>
            </a:r>
            <a:r>
              <a:rPr lang="en-US" altLang="ko-KR"/>
              <a:t>.</a:t>
            </a:r>
          </a:p>
          <a:p>
            <a:r>
              <a:rPr lang="ko-KR" altLang="en-US"/>
              <a:t>링크</a:t>
            </a:r>
            <a:r>
              <a:rPr lang="en-US" altLang="ko-KR"/>
              <a:t> </a:t>
            </a:r>
            <a:r>
              <a:rPr lang="ko-KR" altLang="en-US"/>
              <a:t>요소에 텍스트 또는 이름을 제공하여 보조 기술 사용자도 동등한 정보를 전달받을 수 있도록 해야 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55FA8B-8360-5376-CCC8-FED2619C4FAB}"/>
              </a:ext>
            </a:extLst>
          </p:cNvPr>
          <p:cNvGrpSpPr/>
          <p:nvPr/>
        </p:nvGrpSpPr>
        <p:grpSpPr>
          <a:xfrm>
            <a:off x="633404" y="3252102"/>
            <a:ext cx="4104000" cy="963561"/>
            <a:chOff x="633404" y="2845589"/>
            <a:chExt cx="4104000" cy="9635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C39D87-8737-BD8C-675F-569E2C592D85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831BDB-B97E-183E-917E-43A78669A13A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class="next arrow"&gt;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jstlPagingFuc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('BnkPbnfList_001.act', $('#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FSB_pagingTagHtml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'),51,61,6,6,'CTGR_NO|SEARCHTEXT');"&gt;&lt;/a&gt;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959123-1E94-7A9B-97B7-72FC4249A465}"/>
              </a:ext>
            </a:extLst>
          </p:cNvPr>
          <p:cNvGrpSpPr/>
          <p:nvPr/>
        </p:nvGrpSpPr>
        <p:grpSpPr>
          <a:xfrm>
            <a:off x="631825" y="4869000"/>
            <a:ext cx="4104000" cy="1098983"/>
            <a:chOff x="631521" y="4146209"/>
            <a:chExt cx="4104000" cy="10989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894E73-17E8-766E-942F-8A583C0CD883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A2EB83F-B16A-2029-4603-8712582B0E82}"/>
                </a:ext>
              </a:extLst>
            </p:cNvPr>
            <p:cNvSpPr/>
            <p:nvPr/>
          </p:nvSpPr>
          <p:spPr>
            <a:xfrm>
              <a:off x="631521" y="435741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class="next arrow"&gt;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jstlPagingFuc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('BnkPbnfList_001.act', $('#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FSB_pagingTagHtml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'),51,61,6,6,'CTGR_NO|SEARCHTEXT');"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24" name="표 13">
            <a:extLst>
              <a:ext uri="{FF2B5EF4-FFF2-40B4-BE49-F238E27FC236}">
                <a16:creationId xmlns:a16="http://schemas.microsoft.com/office/drawing/2014/main" id="{71F64D11-E13A-28E8-DA9F-10E2E1C1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3149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264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https://ehkbank.ibs.fsb.or.kr/CstPrviInfoIbs_002.act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2797" y="303948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25647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흥국저축은행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7E2C9E-3037-4652-AE3D-35B6597AA22C}"/>
              </a:ext>
            </a:extLst>
          </p:cNvPr>
          <p:cNvSpPr/>
          <p:nvPr/>
        </p:nvSpPr>
        <p:spPr>
          <a:xfrm>
            <a:off x="6699114" y="4725000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3E56FB-8551-4C7B-ADAF-F96DF1741942}"/>
              </a:ext>
            </a:extLst>
          </p:cNvPr>
          <p:cNvCxnSpPr>
            <a:cxnSpLocks/>
          </p:cNvCxnSpPr>
          <p:nvPr/>
        </p:nvCxnSpPr>
        <p:spPr>
          <a:xfrm flipH="1">
            <a:off x="7308441" y="484004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34829AC-E7E1-4FF6-A582-C7B44F43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3315184"/>
            <a:ext cx="4111452" cy="2098037"/>
          </a:xfrm>
          <a:prstGeom prst="rect">
            <a:avLst/>
          </a:prstGeom>
        </p:spPr>
      </p:pic>
      <p:sp>
        <p:nvSpPr>
          <p:cNvPr id="26" name="직사각형 17">
            <a:extLst>
              <a:ext uri="{FF2B5EF4-FFF2-40B4-BE49-F238E27FC236}">
                <a16:creationId xmlns:a16="http://schemas.microsoft.com/office/drawing/2014/main" id="{4CD9C795-5FC2-47AB-BB64-2987E18482A0}"/>
              </a:ext>
            </a:extLst>
          </p:cNvPr>
          <p:cNvSpPr/>
          <p:nvPr/>
        </p:nvSpPr>
        <p:spPr>
          <a:xfrm>
            <a:off x="6727689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AA7461F-82B4-4129-9CE7-FD96B555D931}"/>
              </a:ext>
            </a:extLst>
          </p:cNvPr>
          <p:cNvCxnSpPr>
            <a:cxnSpLocks/>
          </p:cNvCxnSpPr>
          <p:nvPr/>
        </p:nvCxnSpPr>
        <p:spPr>
          <a:xfrm flipH="1">
            <a:off x="7337016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151AADB5-8D30-1F04-96DD-FE2FFC3CC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31491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94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개인정보처리방침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https://ehkbank.b2b.fsb.or.kr/CstPrviInfo_001.act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8-1.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 할 수 있어야 한다</a:t>
            </a:r>
            <a:r>
              <a:rPr lang="en-US" altLang="ko-KR"/>
              <a:t>(PC</a:t>
            </a:r>
            <a:r>
              <a:rPr lang="ko-KR" altLang="en-US"/>
              <a:t>웹</a:t>
            </a:r>
            <a:r>
              <a:rPr lang="en-US" altLang="ko-KR"/>
              <a:t>).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8-1-1 </a:t>
            </a:r>
            <a:r>
              <a:rPr lang="ko-KR" altLang="en-US"/>
              <a:t>키보드로 접근 및 운용이 불가능한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9408"/>
          </a:xfrm>
        </p:spPr>
        <p:txBody>
          <a:bodyPr/>
          <a:lstStyle/>
          <a:p>
            <a:r>
              <a:rPr lang="ko-KR" altLang="en-US"/>
              <a:t>올바른 속성명으로 작성하여 키보드 접근이 가능하도록 수정하여야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595EC4-EC63-438F-A5B2-A1DBEFF96C14}"/>
              </a:ext>
            </a:extLst>
          </p:cNvPr>
          <p:cNvSpPr/>
          <p:nvPr/>
        </p:nvSpPr>
        <p:spPr>
          <a:xfrm>
            <a:off x="7826010" y="6410148"/>
            <a:ext cx="2079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흥국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기업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7C7A2-E953-4C8F-9082-FB59361F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13" y="3224816"/>
            <a:ext cx="3758411" cy="22685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99D1E4-41D8-4902-BC89-41A43C31FDBC}"/>
              </a:ext>
            </a:extLst>
          </p:cNvPr>
          <p:cNvSpPr/>
          <p:nvPr/>
        </p:nvSpPr>
        <p:spPr>
          <a:xfrm flipH="1">
            <a:off x="5366306" y="5367159"/>
            <a:ext cx="392818" cy="164002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E8E277-565B-43DA-8EF4-755C35848E5E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65" y="572488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F61B1B-B308-791B-8B62-DA7FC535685D}"/>
              </a:ext>
            </a:extLst>
          </p:cNvPr>
          <p:cNvGrpSpPr/>
          <p:nvPr/>
        </p:nvGrpSpPr>
        <p:grpSpPr>
          <a:xfrm>
            <a:off x="639096" y="3361274"/>
            <a:ext cx="4104303" cy="693744"/>
            <a:chOff x="3658932" y="3520172"/>
            <a:chExt cx="4104303" cy="6937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601A3D-6638-A712-76A0-DDC37B0E2E6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FD6D24-2F3A-E516-3FB8-009269F2A738}"/>
                </a:ext>
              </a:extLst>
            </p:cNvPr>
            <p:cNvSpPr/>
            <p:nvPr/>
          </p:nvSpPr>
          <p:spPr>
            <a:xfrm>
              <a:off x="3658932" y="3731375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herf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="#"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class="btn-style01" title="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2067AF-2B94-FFAB-5948-3D4410E2DED1}"/>
              </a:ext>
            </a:extLst>
          </p:cNvPr>
          <p:cNvGrpSpPr/>
          <p:nvPr/>
        </p:nvGrpSpPr>
        <p:grpSpPr>
          <a:xfrm>
            <a:off x="631824" y="4549368"/>
            <a:ext cx="4105276" cy="693744"/>
            <a:chOff x="3657960" y="4835261"/>
            <a:chExt cx="4105276" cy="6937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EAE622-6FA4-20BA-6DAD-9F1FBAC91DDF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0FFDC3-52AF-99A7-937D-91BA9AC3D738}"/>
                </a:ext>
              </a:extLst>
            </p:cNvPr>
            <p:cNvSpPr/>
            <p:nvPr/>
          </p:nvSpPr>
          <p:spPr>
            <a:xfrm>
              <a:off x="3659236" y="5046464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="#"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class="btn-style01" title="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F7452637-B6BA-3346-B422-AEC33560C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18079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89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https://jt.ibs.fsb.or.kr/CstPrviInfoIbs_002.act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9379" y="3056385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44401" y="4548976"/>
            <a:ext cx="4105276" cy="828140"/>
            <a:chOff x="3649251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49251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0527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7754010" y="6410148"/>
            <a:ext cx="2151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JT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B7BCF-4A8B-4193-B5E7-4425B833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5" y="3313210"/>
            <a:ext cx="4103998" cy="20971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435EDF-FCEA-46D9-B210-C60897BACAB7}"/>
              </a:ext>
            </a:extLst>
          </p:cNvPr>
          <p:cNvSpPr/>
          <p:nvPr/>
        </p:nvSpPr>
        <p:spPr>
          <a:xfrm>
            <a:off x="6711020" y="5114445"/>
            <a:ext cx="504000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7BAE72A-0E44-47AC-92CF-1D9AFDEDCCC4}"/>
              </a:ext>
            </a:extLst>
          </p:cNvPr>
          <p:cNvCxnSpPr>
            <a:cxnSpLocks/>
          </p:cNvCxnSpPr>
          <p:nvPr/>
        </p:nvCxnSpPr>
        <p:spPr>
          <a:xfrm flipH="1">
            <a:off x="7275237" y="523770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0C919C62-A827-24C4-0660-015F1BD34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1209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73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개인정보처리방침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https://ehkbank.b2b.fsb.or.kr/CstPrviInfo_001.act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595EC4-EC63-438F-A5B2-A1DBEFF96C14}"/>
              </a:ext>
            </a:extLst>
          </p:cNvPr>
          <p:cNvSpPr/>
          <p:nvPr/>
        </p:nvSpPr>
        <p:spPr>
          <a:xfrm>
            <a:off x="7826010" y="6410148"/>
            <a:ext cx="207999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흥국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기업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7C7A2-E953-4C8F-9082-FB59361F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13" y="3224816"/>
            <a:ext cx="3758411" cy="22685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99D1E4-41D8-4902-BC89-41A43C31FDBC}"/>
              </a:ext>
            </a:extLst>
          </p:cNvPr>
          <p:cNvSpPr/>
          <p:nvPr/>
        </p:nvSpPr>
        <p:spPr>
          <a:xfrm flipH="1">
            <a:off x="5366306" y="5367159"/>
            <a:ext cx="392818" cy="164002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6E8E277-565B-43DA-8EF4-755C35848E5E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65" y="572488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F61B1B-B308-791B-8B62-DA7FC535685D}"/>
              </a:ext>
            </a:extLst>
          </p:cNvPr>
          <p:cNvGrpSpPr/>
          <p:nvPr/>
        </p:nvGrpSpPr>
        <p:grpSpPr>
          <a:xfrm>
            <a:off x="639096" y="3361274"/>
            <a:ext cx="4104303" cy="693744"/>
            <a:chOff x="3658932" y="3520172"/>
            <a:chExt cx="4104303" cy="6937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601A3D-6638-A712-76A0-DDC37B0E2E6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FD6D24-2F3A-E516-3FB8-009269F2A738}"/>
                </a:ext>
              </a:extLst>
            </p:cNvPr>
            <p:cNvSpPr/>
            <p:nvPr/>
          </p:nvSpPr>
          <p:spPr>
            <a:xfrm>
              <a:off x="3658932" y="3731375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herf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class="btn-style01"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2067AF-2B94-FFAB-5948-3D4410E2DED1}"/>
              </a:ext>
            </a:extLst>
          </p:cNvPr>
          <p:cNvGrpSpPr/>
          <p:nvPr/>
        </p:nvGrpSpPr>
        <p:grpSpPr>
          <a:xfrm>
            <a:off x="631824" y="4549368"/>
            <a:ext cx="4105276" cy="693744"/>
            <a:chOff x="3657960" y="4835261"/>
            <a:chExt cx="4105276" cy="6937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EAE622-6FA4-20BA-6DAD-9F1FBAC91DDF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0FFDC3-52AF-99A7-937D-91BA9AC3D738}"/>
                </a:ext>
              </a:extLst>
            </p:cNvPr>
            <p:cNvSpPr/>
            <p:nvPr/>
          </p:nvSpPr>
          <p:spPr>
            <a:xfrm>
              <a:off x="3659236" y="5046464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="#"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4E07B9BC-8575-12BA-463C-17AAEB781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18079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19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https://www.cksavingsbank.co.kr/CstPrviInfo_002.act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3101" y="3034163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2129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05EA14-B6D9-4D7E-AA42-D7C832D8BAF1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CK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DDEE4B-F1C5-455A-9FBE-FF26E9596934}"/>
              </a:ext>
            </a:extLst>
          </p:cNvPr>
          <p:cNvSpPr/>
          <p:nvPr/>
        </p:nvSpPr>
        <p:spPr>
          <a:xfrm>
            <a:off x="6699114" y="4725000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8DAAF9-1558-47EB-98AB-8A6A085700A3}"/>
              </a:ext>
            </a:extLst>
          </p:cNvPr>
          <p:cNvCxnSpPr>
            <a:cxnSpLocks/>
          </p:cNvCxnSpPr>
          <p:nvPr/>
        </p:nvCxnSpPr>
        <p:spPr>
          <a:xfrm flipH="1">
            <a:off x="7308441" y="484004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83E935D-3D22-455B-9199-8FFA2831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3315184"/>
            <a:ext cx="4111452" cy="2098037"/>
          </a:xfrm>
          <a:prstGeom prst="rect">
            <a:avLst/>
          </a:prstGeom>
        </p:spPr>
      </p:pic>
      <p:sp>
        <p:nvSpPr>
          <p:cNvPr id="20" name="직사각형 17">
            <a:extLst>
              <a:ext uri="{FF2B5EF4-FFF2-40B4-BE49-F238E27FC236}">
                <a16:creationId xmlns:a16="http://schemas.microsoft.com/office/drawing/2014/main" id="{94AB3EFF-B3D7-4543-BF52-58757A0B2588}"/>
              </a:ext>
            </a:extLst>
          </p:cNvPr>
          <p:cNvSpPr/>
          <p:nvPr/>
        </p:nvSpPr>
        <p:spPr>
          <a:xfrm>
            <a:off x="6727689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A047FC-8FAD-4DBF-A477-438991E707E5}"/>
              </a:ext>
            </a:extLst>
          </p:cNvPr>
          <p:cNvCxnSpPr>
            <a:cxnSpLocks/>
          </p:cNvCxnSpPr>
          <p:nvPr/>
        </p:nvCxnSpPr>
        <p:spPr>
          <a:xfrm flipH="1">
            <a:off x="7337016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265ED21D-C30E-25DC-964A-D7D4B3201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7460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601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https://www.cksavingsbank.co.kr/CstPrviInfo_002.act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스크린리더로 </a:t>
            </a:r>
            <a:r>
              <a:rPr lang="en-US" altLang="ko-KR"/>
              <a:t>'BnkPbnfList_001.act'</a:t>
            </a:r>
            <a:r>
              <a:rPr lang="ko-KR" altLang="en-US"/>
              <a:t>가 출력됨</a:t>
            </a:r>
            <a:r>
              <a:rPr lang="en-US" altLang="ko-KR"/>
              <a:t>.</a:t>
            </a:r>
          </a:p>
          <a:p>
            <a:r>
              <a:rPr lang="ko-KR" altLang="en-US"/>
              <a:t>링크</a:t>
            </a:r>
            <a:r>
              <a:rPr lang="en-US" altLang="ko-KR"/>
              <a:t> </a:t>
            </a:r>
            <a:r>
              <a:rPr lang="ko-KR" altLang="en-US"/>
              <a:t>요소에 텍스트 또는 이름을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3101" y="3034163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class="next arrow"&gt;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jstlPagingFuc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('BnkPbnfList_001.act', $('#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FSB_pagingTagHtml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'),51,61,6,6,'CTGR_NO|SEARCHTEXT');"&gt;&lt;/a&gt;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2129" y="4578239"/>
            <a:ext cx="4105276" cy="1098983"/>
            <a:chOff x="3657960" y="4835261"/>
            <a:chExt cx="4105276" cy="109898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class="next arrow"&gt;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jstlPagingFuc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('BnkPbnfList_001.act', $('#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FSB_pagingTagHtml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'),51,61,6,6,'CTGR_NO|SEARCHTEXT');"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05EA14-B6D9-4D7E-AA42-D7C832D8BAF1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CK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9AE58-B606-6B32-FA47-DEE11074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75" y="4622555"/>
            <a:ext cx="2886075" cy="733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BB5807-0358-1948-19C6-FC60F5FA7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737" y="3429000"/>
            <a:ext cx="2647950" cy="78105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504D725-816F-CA2C-0EC8-4C0BB37F97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26751" y="351795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9E9908-86F5-8F7F-6F63-9BD85C5C2D1E}"/>
              </a:ext>
            </a:extLst>
          </p:cNvPr>
          <p:cNvSpPr/>
          <p:nvPr/>
        </p:nvSpPr>
        <p:spPr>
          <a:xfrm>
            <a:off x="8220737" y="3669905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41519F-E6DC-86BB-CF5C-44062EFF70F6}"/>
              </a:ext>
            </a:extLst>
          </p:cNvPr>
          <p:cNvSpPr/>
          <p:nvPr/>
        </p:nvSpPr>
        <p:spPr>
          <a:xfrm>
            <a:off x="5953787" y="4822858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7BA664-855B-5EAC-6007-B55BD9FA40B0}"/>
              </a:ext>
            </a:extLst>
          </p:cNvPr>
          <p:cNvSpPr/>
          <p:nvPr/>
        </p:nvSpPr>
        <p:spPr>
          <a:xfrm>
            <a:off x="8168374" y="4822858"/>
            <a:ext cx="226859" cy="3034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5891F5-E57E-11DF-82AE-57E8917275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88651" y="467970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B643F20-648F-6597-D270-B800024E4C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50276" y="467970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3">
            <a:extLst>
              <a:ext uri="{FF2B5EF4-FFF2-40B4-BE49-F238E27FC236}">
                <a16:creationId xmlns:a16="http://schemas.microsoft.com/office/drawing/2014/main" id="{1C61B8A0-AC61-4B8D-3026-7F65333C3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7460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811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B4B880-51D5-39BD-1A35-FF50990EF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8" r="15668"/>
          <a:stretch/>
        </p:blipFill>
        <p:spPr>
          <a:xfrm>
            <a:off x="655156" y="3040302"/>
            <a:ext cx="4081944" cy="29012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영업점 안내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https://www.cksavingsbank.co.kr/BnkList_009.act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609408"/>
          </a:xfrm>
        </p:spPr>
        <p:txBody>
          <a:bodyPr/>
          <a:lstStyle/>
          <a:p>
            <a:r>
              <a:rPr lang="ko-KR" altLang="en-US"/>
              <a:t>지도 정보가 제공되지 않고 있으므로 수정하여 개선해야 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015F1-A28C-EDEA-506F-D7B83933C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0" r="15400"/>
          <a:stretch/>
        </p:blipFill>
        <p:spPr>
          <a:xfrm>
            <a:off x="5315669" y="3040302"/>
            <a:ext cx="3865840" cy="27262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613DF4-BE7B-9C17-C260-AA8927CAFB21}"/>
              </a:ext>
            </a:extLst>
          </p:cNvPr>
          <p:cNvSpPr/>
          <p:nvPr/>
        </p:nvSpPr>
        <p:spPr>
          <a:xfrm>
            <a:off x="2622317" y="4014812"/>
            <a:ext cx="1736617" cy="185935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7727ADF-CB0A-0F5F-AC2B-E1BAD227F27B}"/>
              </a:ext>
            </a:extLst>
          </p:cNvPr>
          <p:cNvCxnSpPr>
            <a:cxnSpLocks/>
          </p:cNvCxnSpPr>
          <p:nvPr/>
        </p:nvCxnSpPr>
        <p:spPr>
          <a:xfrm>
            <a:off x="4478490" y="4467901"/>
            <a:ext cx="268090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250D37-CAFE-E7AD-6E81-8F1C934D134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CK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6756FA3D-5589-1112-BD00-6354BBE6A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7460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8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DH</a:t>
            </a:r>
            <a:r>
              <a:rPr lang="ko-KR" altLang="en-US"/>
              <a:t>저축은행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https://www.dhsavingsbank.co.kr/main.act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5-3 </a:t>
            </a:r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(#37AE88) </a:t>
            </a:r>
            <a:r>
              <a:rPr lang="ko-KR" altLang="en-US"/>
              <a:t>간 명도대비가 </a:t>
            </a:r>
            <a:r>
              <a:rPr lang="en-US" altLang="ko-KR"/>
              <a:t>2.8:1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(#F1A44C) </a:t>
            </a:r>
            <a:r>
              <a:rPr lang="ko-KR" altLang="en-US"/>
              <a:t>간 명도대비가 </a:t>
            </a:r>
            <a:r>
              <a:rPr lang="en-US" altLang="ko-KR"/>
              <a:t>2.1:1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(#47CAF4) </a:t>
            </a:r>
            <a:r>
              <a:rPr lang="ko-KR" altLang="en-US"/>
              <a:t>간 명도대비가 </a:t>
            </a:r>
            <a:r>
              <a:rPr lang="en-US" altLang="ko-KR"/>
              <a:t>1.9:1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2331B1-BCF9-4064-8694-CB220CF2B2C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DH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66EF09-8D65-4F43-ACA5-15FB4A9A0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3272766"/>
            <a:ext cx="4105275" cy="2160407"/>
          </a:xfrm>
          <a:prstGeom prst="rect">
            <a:avLst/>
          </a:prstGeom>
        </p:spPr>
      </p:pic>
      <p:sp>
        <p:nvSpPr>
          <p:cNvPr id="22" name="직사각형 17">
            <a:extLst>
              <a:ext uri="{FF2B5EF4-FFF2-40B4-BE49-F238E27FC236}">
                <a16:creationId xmlns:a16="http://schemas.microsoft.com/office/drawing/2014/main" id="{D284F8D2-4F33-467B-8311-EF7ACA07C532}"/>
              </a:ext>
            </a:extLst>
          </p:cNvPr>
          <p:cNvSpPr/>
          <p:nvPr/>
        </p:nvSpPr>
        <p:spPr>
          <a:xfrm>
            <a:off x="7761000" y="4005000"/>
            <a:ext cx="537326" cy="360624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A7FA0D-0C1C-43BE-B977-0D4B8704A209}"/>
              </a:ext>
            </a:extLst>
          </p:cNvPr>
          <p:cNvCxnSpPr>
            <a:cxnSpLocks/>
          </p:cNvCxnSpPr>
          <p:nvPr/>
        </p:nvCxnSpPr>
        <p:spPr>
          <a:xfrm flipH="1">
            <a:off x="8365001" y="417757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17">
            <a:extLst>
              <a:ext uri="{FF2B5EF4-FFF2-40B4-BE49-F238E27FC236}">
                <a16:creationId xmlns:a16="http://schemas.microsoft.com/office/drawing/2014/main" id="{272FB90B-A99A-4CA1-AD64-D54CBAB3FEBF}"/>
              </a:ext>
            </a:extLst>
          </p:cNvPr>
          <p:cNvSpPr/>
          <p:nvPr/>
        </p:nvSpPr>
        <p:spPr>
          <a:xfrm>
            <a:off x="6465000" y="4881317"/>
            <a:ext cx="1152000" cy="479991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A7A149E-DAB7-4581-BF0A-A520A0A1D525}"/>
              </a:ext>
            </a:extLst>
          </p:cNvPr>
          <p:cNvCxnSpPr>
            <a:cxnSpLocks/>
          </p:cNvCxnSpPr>
          <p:nvPr/>
        </p:nvCxnSpPr>
        <p:spPr>
          <a:xfrm rot="5400000" flipH="1">
            <a:off x="6947850" y="555699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5A2D1245-2D13-8453-DC95-7688B2467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7460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66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https://hbsb.ibs.fsb.or.kr/CstPrviInfoIbs_002.act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2797" y="303948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25647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C396CB-523B-4757-9649-1DA2C1082C08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HB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B6F0D8-DD82-4F41-9540-24BE41BADAD2}"/>
              </a:ext>
            </a:extLst>
          </p:cNvPr>
          <p:cNvSpPr/>
          <p:nvPr/>
        </p:nvSpPr>
        <p:spPr>
          <a:xfrm>
            <a:off x="6699114" y="4725000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E80F8-5D75-4910-88A3-3C3CE7A0DDA9}"/>
              </a:ext>
            </a:extLst>
          </p:cNvPr>
          <p:cNvCxnSpPr>
            <a:cxnSpLocks/>
          </p:cNvCxnSpPr>
          <p:nvPr/>
        </p:nvCxnSpPr>
        <p:spPr>
          <a:xfrm flipH="1">
            <a:off x="7308441" y="484004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543421C-7DC4-43B6-A882-438A85BDA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3315184"/>
            <a:ext cx="4111452" cy="2098037"/>
          </a:xfrm>
          <a:prstGeom prst="rect">
            <a:avLst/>
          </a:prstGeom>
        </p:spPr>
      </p:pic>
      <p:sp>
        <p:nvSpPr>
          <p:cNvPr id="22" name="직사각형 17">
            <a:extLst>
              <a:ext uri="{FF2B5EF4-FFF2-40B4-BE49-F238E27FC236}">
                <a16:creationId xmlns:a16="http://schemas.microsoft.com/office/drawing/2014/main" id="{42211633-C5C7-4F8F-87DA-2CABD5B5F415}"/>
              </a:ext>
            </a:extLst>
          </p:cNvPr>
          <p:cNvSpPr/>
          <p:nvPr/>
        </p:nvSpPr>
        <p:spPr>
          <a:xfrm>
            <a:off x="6727689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5E4CA1-6D82-4788-9CE8-D1E4944A78E9}"/>
              </a:ext>
            </a:extLst>
          </p:cNvPr>
          <p:cNvCxnSpPr>
            <a:cxnSpLocks/>
          </p:cNvCxnSpPr>
          <p:nvPr/>
        </p:nvCxnSpPr>
        <p:spPr>
          <a:xfrm flipH="1">
            <a:off x="7337016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3CCDBCA6-879E-79E2-F070-BA8D4D6BFBDD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39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고객센터 게시판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https://www.dhsavingsbank.co.kr/CstInfo_001.act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조작 가능</a:t>
            </a:r>
            <a:r>
              <a:rPr lang="en-US" altLang="ko-KR"/>
              <a:t>) </a:t>
            </a:r>
            <a:r>
              <a:rPr lang="ko-KR" altLang="en-US"/>
              <a:t>사용자 입력 및 컨트롤은 조작 가능하도록 제공되어야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10-1 </a:t>
            </a:r>
            <a:r>
              <a:rPr lang="ko-KR" altLang="en-US"/>
              <a:t>컨트롤의 크기가 대각선으로 </a:t>
            </a:r>
            <a:r>
              <a:rPr lang="en-US" altLang="ko-KR"/>
              <a:t>6.0mm </a:t>
            </a:r>
            <a:r>
              <a:rPr lang="ko-KR" altLang="en-US"/>
              <a:t>이상 제공하지 않은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컨트롤의 크기가 지나치게 작아 식별과 조작이 어려움</a:t>
            </a:r>
            <a:endParaRPr lang="en-US" altLang="ko-KR"/>
          </a:p>
          <a:p>
            <a:r>
              <a:rPr lang="ko-KR" altLang="en-US"/>
              <a:t>컨트롤 자체의 크기를 </a:t>
            </a:r>
            <a:r>
              <a:rPr lang="en-US" altLang="ko-KR"/>
              <a:t>17px * 17px </a:t>
            </a:r>
            <a:r>
              <a:rPr lang="ko-KR" altLang="en-US"/>
              <a:t>이상으로 확대하거나 여백</a:t>
            </a:r>
            <a:r>
              <a:rPr lang="en-US" altLang="ko-KR"/>
              <a:t>(padding)</a:t>
            </a:r>
            <a:r>
              <a:rPr lang="ko-KR" altLang="en-US"/>
              <a:t>을 활용하여 조작에 반응하는 영역을 </a:t>
            </a:r>
            <a:r>
              <a:rPr lang="en-US" altLang="ko-KR"/>
              <a:t>17px * 17px </a:t>
            </a:r>
            <a:r>
              <a:rPr lang="ko-KR" altLang="en-US"/>
              <a:t>이상으로 제공할 것을 </a:t>
            </a:r>
            <a:r>
              <a:rPr lang="ko-KR" altLang="en-US" b="1"/>
              <a:t>권장함</a:t>
            </a:r>
            <a:endParaRPr lang="en-US" altLang="ko-KR" b="1"/>
          </a:p>
          <a:p>
            <a:r>
              <a:rPr lang="en-US" altLang="ko-KR" b="1"/>
              <a:t>'</a:t>
            </a:r>
            <a:r>
              <a:rPr lang="ko-KR" altLang="en-US" b="1"/>
              <a:t>닫기</a:t>
            </a:r>
            <a:r>
              <a:rPr lang="en-US" altLang="ko-KR" b="1"/>
              <a:t>' </a:t>
            </a:r>
            <a:r>
              <a:rPr lang="ko-KR" altLang="en-US" b="1"/>
              <a:t>버튼으로 이해될 수 있는 아이콘의 제공하여 사용자가 쉽게 인지할 수 있도록 이미지를 수정해야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88D924-963C-6AA8-75B3-FE8F0B99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3" y="2544540"/>
            <a:ext cx="2295714" cy="157657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5257C96-2210-1B89-9847-32DC197D62D5}"/>
              </a:ext>
            </a:extLst>
          </p:cNvPr>
          <p:cNvGrpSpPr/>
          <p:nvPr/>
        </p:nvGrpSpPr>
        <p:grpSpPr>
          <a:xfrm>
            <a:off x="639096" y="3929445"/>
            <a:ext cx="4104303" cy="1776091"/>
            <a:chOff x="3658932" y="3520172"/>
            <a:chExt cx="4104303" cy="17760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EE1E45-3A9E-14A0-2A4A-AC4EBFAC1673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AB8F8E-EFAA-6178-0ABD-4EFECFE482EF}"/>
                </a:ext>
              </a:extLst>
            </p:cNvPr>
            <p:cNvSpPr/>
            <p:nvPr/>
          </p:nvSpPr>
          <p:spPr>
            <a:xfrm>
              <a:off x="3658932" y="3731375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bbs-headinfo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snsbox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.tooltip-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layerpopup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-close, .product-list-l 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snsbox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.tooltip-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layerpopup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-close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position: absolute;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top: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right: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   width: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   height: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background: #3399ff;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z-index: 100;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17">
            <a:extLst>
              <a:ext uri="{FF2B5EF4-FFF2-40B4-BE49-F238E27FC236}">
                <a16:creationId xmlns:a16="http://schemas.microsoft.com/office/drawing/2014/main" id="{FD1CCE74-5B02-9A7A-B15A-B42594DBAD91}"/>
              </a:ext>
            </a:extLst>
          </p:cNvPr>
          <p:cNvSpPr/>
          <p:nvPr/>
        </p:nvSpPr>
        <p:spPr>
          <a:xfrm>
            <a:off x="8096845" y="2984987"/>
            <a:ext cx="207416" cy="246892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99AB5E-D1F4-3205-CF98-2244E86F9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25" y="4365625"/>
            <a:ext cx="2254226" cy="157657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D505F3-3D2E-DFF8-0156-0753A35F6D2C}"/>
              </a:ext>
            </a:extLst>
          </p:cNvPr>
          <p:cNvCxnSpPr/>
          <p:nvPr/>
        </p:nvCxnSpPr>
        <p:spPr>
          <a:xfrm>
            <a:off x="8202967" y="3429000"/>
            <a:ext cx="0" cy="133902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1FAB47-96A9-C1DE-E42F-6FB8B4EDD60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marL="0" marR="0" lvl="0" indent="0" algn="ctr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HB</a:t>
            </a:r>
            <a:r>
              <a:rPr kumimoji="0" lang="ko-KR" altLang="en-US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저축은행</a:t>
            </a: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-2</a:t>
            </a:r>
            <a:endParaRPr kumimoji="0" lang="ko-KR" altLang="en-US" sz="1400" b="1" i="0" u="none" strike="noStrike" kern="120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62EF0A6D-7FE3-4015-3EB9-81510588A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7460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19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3E12C5F-68BB-7A2E-2169-BA22DA51E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8" r="15758"/>
          <a:stretch/>
        </p:blipFill>
        <p:spPr>
          <a:xfrm>
            <a:off x="1008655" y="3311655"/>
            <a:ext cx="3600000" cy="256538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고객센터 게시판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https://www.dhsavingsbank.co.kr/CstInfo_001.act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845370"/>
          </a:xfrm>
        </p:spPr>
        <p:txBody>
          <a:bodyPr/>
          <a:lstStyle/>
          <a:p>
            <a:r>
              <a:rPr lang="ko-KR" altLang="en-US" err="1"/>
              <a:t>브래드크럼이</a:t>
            </a:r>
            <a:r>
              <a:rPr lang="ko-KR" altLang="en-US"/>
              <a:t> 존재하지 않음</a:t>
            </a:r>
            <a:endParaRPr lang="en-US" altLang="ko-KR"/>
          </a:p>
          <a:p>
            <a:r>
              <a:rPr lang="ko-KR" altLang="en-US"/>
              <a:t>페이지의 일관성을 유지하고 사용자의 편의성을 높이기 위해 개선방안과 같이 수정하여야 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C30EB5-06B4-2096-0A07-60F77BF771D6}"/>
              </a:ext>
            </a:extLst>
          </p:cNvPr>
          <p:cNvSpPr/>
          <p:nvPr/>
        </p:nvSpPr>
        <p:spPr>
          <a:xfrm>
            <a:off x="6852932" y="3567955"/>
            <a:ext cx="368606" cy="25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FC2178-3D2A-8E4D-1FE2-1EB313189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0" r="15310"/>
          <a:stretch/>
        </p:blipFill>
        <p:spPr>
          <a:xfrm>
            <a:off x="5377815" y="3262389"/>
            <a:ext cx="3600000" cy="25322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A5D6A4-C196-6246-25D3-49D868B6F615}"/>
              </a:ext>
            </a:extLst>
          </p:cNvPr>
          <p:cNvSpPr/>
          <p:nvPr/>
        </p:nvSpPr>
        <p:spPr>
          <a:xfrm>
            <a:off x="928185" y="3567956"/>
            <a:ext cx="3732592" cy="17842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BE0345-939A-F7A7-3155-66993B5229BA}"/>
              </a:ext>
            </a:extLst>
          </p:cNvPr>
          <p:cNvCxnSpPr/>
          <p:nvPr/>
        </p:nvCxnSpPr>
        <p:spPr>
          <a:xfrm>
            <a:off x="4737100" y="3650055"/>
            <a:ext cx="431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3D6D19-72E0-3940-5CFE-4A104E272A8E}"/>
              </a:ext>
            </a:extLst>
          </p:cNvPr>
          <p:cNvSpPr/>
          <p:nvPr/>
        </p:nvSpPr>
        <p:spPr>
          <a:xfrm>
            <a:off x="5313754" y="3567955"/>
            <a:ext cx="3732592" cy="26719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FC2FDB-F2E6-C01F-E529-B36D6B93C481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marL="0" marR="0" lvl="0" indent="0" algn="ctr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HB</a:t>
            </a:r>
            <a:r>
              <a:rPr kumimoji="0" lang="ko-KR" altLang="en-US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저축은행</a:t>
            </a:r>
            <a:r>
              <a:rPr kumimoji="0" lang="en-US" altLang="ko-KR" sz="1400" b="1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-3</a:t>
            </a:r>
            <a:endParaRPr kumimoji="0" lang="ko-KR" altLang="en-US" sz="1400" b="1" i="0" u="none" strike="noStrike" kern="120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602B456-5DD5-C1E0-A1A5-385AD54D0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74605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234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https://ibksb.ibs.fsb.or.kr/CstPrviInfoIbs_002.act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1825" y="303948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32128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IBK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B57917-9FCC-438E-8B79-C2C154858EC9}"/>
              </a:ext>
            </a:extLst>
          </p:cNvPr>
          <p:cNvSpPr/>
          <p:nvPr/>
        </p:nvSpPr>
        <p:spPr>
          <a:xfrm>
            <a:off x="6699114" y="4725000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A9990B3-2DD6-4E73-893A-0E66D52AB59A}"/>
              </a:ext>
            </a:extLst>
          </p:cNvPr>
          <p:cNvCxnSpPr>
            <a:cxnSpLocks/>
          </p:cNvCxnSpPr>
          <p:nvPr/>
        </p:nvCxnSpPr>
        <p:spPr>
          <a:xfrm flipH="1">
            <a:off x="7308441" y="484004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7841304-702A-48C7-B21B-7D40A31E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1" y="3315184"/>
            <a:ext cx="4111452" cy="2098037"/>
          </a:xfrm>
          <a:prstGeom prst="rect">
            <a:avLst/>
          </a:prstGeom>
        </p:spPr>
      </p:pic>
      <p:sp>
        <p:nvSpPr>
          <p:cNvPr id="19" name="직사각형 17">
            <a:extLst>
              <a:ext uri="{FF2B5EF4-FFF2-40B4-BE49-F238E27FC236}">
                <a16:creationId xmlns:a16="http://schemas.microsoft.com/office/drawing/2014/main" id="{5AB8C040-D7C0-40C4-B63F-AB50300AE227}"/>
              </a:ext>
            </a:extLst>
          </p:cNvPr>
          <p:cNvSpPr/>
          <p:nvPr/>
        </p:nvSpPr>
        <p:spPr>
          <a:xfrm>
            <a:off x="6727689" y="5131647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3495954-C4EE-4189-BBA8-DAA881213297}"/>
              </a:ext>
            </a:extLst>
          </p:cNvPr>
          <p:cNvCxnSpPr>
            <a:cxnSpLocks/>
          </p:cNvCxnSpPr>
          <p:nvPr/>
        </p:nvCxnSpPr>
        <p:spPr>
          <a:xfrm flipH="1">
            <a:off x="7337016" y="524669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F0782E15-9517-5AFB-3963-7CB03940C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5637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54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고객센터 게시판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https://ibksb.ibs.fsb.or.kr/UifNoti0200.act?NTCE_NO=16452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조작 가능</a:t>
            </a:r>
            <a:r>
              <a:rPr lang="en-US" altLang="ko-KR"/>
              <a:t>) </a:t>
            </a:r>
            <a:r>
              <a:rPr lang="ko-KR" altLang="en-US"/>
              <a:t>사용자 입력 및 컨트롤은 조작 가능하도록 제공되어야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10-1 </a:t>
            </a:r>
            <a:r>
              <a:rPr lang="ko-KR" altLang="en-US"/>
              <a:t>컨트롤의 크기가 대각선으로 </a:t>
            </a:r>
            <a:r>
              <a:rPr lang="en-US" altLang="ko-KR"/>
              <a:t>6.0mm </a:t>
            </a:r>
            <a:r>
              <a:rPr lang="ko-KR" altLang="en-US"/>
              <a:t>이상 제공하지 않은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컨트롤의 크기가 지나치게 작아 식별과 조작이 어려움</a:t>
            </a:r>
            <a:endParaRPr lang="en-US" altLang="ko-KR"/>
          </a:p>
          <a:p>
            <a:r>
              <a:rPr lang="ko-KR" altLang="en-US"/>
              <a:t>컨트롤 자체의 크기를 </a:t>
            </a:r>
            <a:r>
              <a:rPr lang="en-US" altLang="ko-KR"/>
              <a:t>17px * 17px </a:t>
            </a:r>
            <a:r>
              <a:rPr lang="ko-KR" altLang="en-US"/>
              <a:t>이상으로 확대하거나 여백</a:t>
            </a:r>
            <a:r>
              <a:rPr lang="en-US" altLang="ko-KR"/>
              <a:t>(padding)</a:t>
            </a:r>
            <a:r>
              <a:rPr lang="ko-KR" altLang="en-US"/>
              <a:t>을 활용하여 조작에 반응하는 영역을 </a:t>
            </a:r>
            <a:r>
              <a:rPr lang="en-US" altLang="ko-KR"/>
              <a:t>17px * 17px </a:t>
            </a:r>
            <a:r>
              <a:rPr lang="ko-KR" altLang="en-US"/>
              <a:t>이상으로 제공할 것을 </a:t>
            </a:r>
            <a:r>
              <a:rPr lang="ko-KR" altLang="en-US" b="1"/>
              <a:t>권장함</a:t>
            </a:r>
            <a:endParaRPr lang="en-US" altLang="ko-KR" b="1"/>
          </a:p>
          <a:p>
            <a:r>
              <a:rPr lang="en-US" altLang="ko-KR" b="1"/>
              <a:t>'</a:t>
            </a:r>
            <a:r>
              <a:rPr lang="ko-KR" altLang="en-US" b="1"/>
              <a:t>닫기</a:t>
            </a:r>
            <a:r>
              <a:rPr lang="en-US" altLang="ko-KR" b="1"/>
              <a:t>' </a:t>
            </a:r>
            <a:r>
              <a:rPr lang="ko-KR" altLang="en-US" b="1"/>
              <a:t>버튼으로 이해될 수 있는 아이콘의 제공하여 사용자가 쉽게 인지할 수 있도록 이미지를 수정해야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5662"/>
            <a:ext cx="1601910" cy="44233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IBK</a:t>
            </a: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88D924-963C-6AA8-75B3-FE8F0B99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3" y="2544540"/>
            <a:ext cx="2295714" cy="157657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5257C96-2210-1B89-9847-32DC197D62D5}"/>
              </a:ext>
            </a:extLst>
          </p:cNvPr>
          <p:cNvGrpSpPr/>
          <p:nvPr/>
        </p:nvGrpSpPr>
        <p:grpSpPr>
          <a:xfrm>
            <a:off x="639096" y="3929445"/>
            <a:ext cx="4104303" cy="1776091"/>
            <a:chOff x="3658932" y="3520172"/>
            <a:chExt cx="4104303" cy="17760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EE1E45-3A9E-14A0-2A4A-AC4EBFAC1673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BAB8F8E-EFAA-6178-0ABD-4EFECFE482EF}"/>
                </a:ext>
              </a:extLst>
            </p:cNvPr>
            <p:cNvSpPr/>
            <p:nvPr/>
          </p:nvSpPr>
          <p:spPr>
            <a:xfrm>
              <a:off x="3658932" y="3731375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bbs-headinfo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snsbox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.tooltip-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layerpopup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-close, .product-list-l 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snsbox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.tooltip-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layerpopup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-close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position: absolute;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top: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right: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   width: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   height: 10px;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background: #3399ff;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z-index: 100;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17">
            <a:extLst>
              <a:ext uri="{FF2B5EF4-FFF2-40B4-BE49-F238E27FC236}">
                <a16:creationId xmlns:a16="http://schemas.microsoft.com/office/drawing/2014/main" id="{FD1CCE74-5B02-9A7A-B15A-B42594DBAD91}"/>
              </a:ext>
            </a:extLst>
          </p:cNvPr>
          <p:cNvSpPr/>
          <p:nvPr/>
        </p:nvSpPr>
        <p:spPr>
          <a:xfrm>
            <a:off x="8096845" y="2984987"/>
            <a:ext cx="207416" cy="246892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99AB5E-D1F4-3205-CF98-2244E86F9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25" y="4365625"/>
            <a:ext cx="2254226" cy="157657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D505F3-3D2E-DFF8-0156-0753A35F6D2C}"/>
              </a:ext>
            </a:extLst>
          </p:cNvPr>
          <p:cNvCxnSpPr/>
          <p:nvPr/>
        </p:nvCxnSpPr>
        <p:spPr>
          <a:xfrm>
            <a:off x="8202967" y="3429000"/>
            <a:ext cx="0" cy="133902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37614F30-491D-C4DD-D2AF-9CF541841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5637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52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B6EF62-62BB-753D-1856-A843B670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396" y="3399672"/>
            <a:ext cx="3984281" cy="1944412"/>
          </a:xfrm>
          <a:prstGeom prst="rect">
            <a:avLst/>
          </a:prstGeom>
        </p:spPr>
      </p:pic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조은저축은행</a:t>
            </a:r>
            <a:endParaRPr lang="ko-KR" altLang="en-US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https://choeunbank.ibs.fsb.or.kr/main.act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5-3 </a:t>
            </a:r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(#D6D6D6) </a:t>
            </a:r>
            <a:r>
              <a:rPr lang="ko-KR" altLang="en-US"/>
              <a:t>간 명도대비가 </a:t>
            </a:r>
            <a:r>
              <a:rPr lang="en-US" altLang="ko-KR"/>
              <a:t>1.5:1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조은저축은행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A0D682-2247-4AB1-A993-EAB572BDDCB5}"/>
              </a:ext>
            </a:extLst>
          </p:cNvPr>
          <p:cNvSpPr/>
          <p:nvPr/>
        </p:nvSpPr>
        <p:spPr>
          <a:xfrm>
            <a:off x="5781810" y="4172579"/>
            <a:ext cx="2160000" cy="432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4EE0E17A-C98A-C386-4B80-17369710F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25729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80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https://choeunbank.ibs.fsb.or.kr/CstPrviInfoIbs_002.act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25648" y="303948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25648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조은저축은행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3025EB-BFCC-4FC1-84FD-5B962D7A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5" y="3274225"/>
            <a:ext cx="4103998" cy="21533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1BA177-C9CD-436B-80DE-AAC53D98A3FA}"/>
              </a:ext>
            </a:extLst>
          </p:cNvPr>
          <p:cNvSpPr/>
          <p:nvPr/>
        </p:nvSpPr>
        <p:spPr>
          <a:xfrm>
            <a:off x="6694529" y="5097027"/>
            <a:ext cx="554400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280F8F-7254-408B-B9C1-5D215612F693}"/>
              </a:ext>
            </a:extLst>
          </p:cNvPr>
          <p:cNvCxnSpPr>
            <a:cxnSpLocks/>
          </p:cNvCxnSpPr>
          <p:nvPr/>
        </p:nvCxnSpPr>
        <p:spPr>
          <a:xfrm flipH="1">
            <a:off x="7310073" y="523770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980EB40C-ED18-D49E-DA4E-C4D4D9FE3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25729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16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https://chbank.ibs.fsb.or.kr/CstPrviInfoIbs_002.act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132473-F4BF-4E06-85A3-1E97893BA603}"/>
              </a:ext>
            </a:extLst>
          </p:cNvPr>
          <p:cNvGrpSpPr/>
          <p:nvPr/>
        </p:nvGrpSpPr>
        <p:grpSpPr>
          <a:xfrm>
            <a:off x="633101" y="3039488"/>
            <a:ext cx="4104303" cy="963561"/>
            <a:chOff x="3658932" y="3520172"/>
            <a:chExt cx="4104303" cy="96356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C6632-8B1A-4BA3-A812-581855EBDE7F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C67AF9F-4FE1-451F-A9FA-ECEAEC57849B}"/>
                </a:ext>
              </a:extLst>
            </p:cNvPr>
            <p:cNvSpPr/>
            <p:nvPr/>
          </p:nvSpPr>
          <p:spPr>
            <a:xfrm>
              <a:off x="3658932" y="3731375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D63D0EF-50DB-45D2-A9EE-18782CF1D0D7}"/>
              </a:ext>
            </a:extLst>
          </p:cNvPr>
          <p:cNvGrpSpPr/>
          <p:nvPr/>
        </p:nvGrpSpPr>
        <p:grpSpPr>
          <a:xfrm>
            <a:off x="653521" y="4578239"/>
            <a:ext cx="4105276" cy="828140"/>
            <a:chOff x="3657960" y="4835261"/>
            <a:chExt cx="4105276" cy="82814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2265F0-34CC-401F-8C77-AE5942F48968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056AC73-3D8E-4FDA-8712-B1470B7B3BC8}"/>
                </a:ext>
              </a:extLst>
            </p:cNvPr>
            <p:cNvSpPr/>
            <p:nvPr/>
          </p:nvSpPr>
          <p:spPr>
            <a:xfrm>
              <a:off x="3659236" y="5046464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조흥저축은행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0BBEB-3F50-4FF3-8EF6-DC467F77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5" y="3307694"/>
            <a:ext cx="4119904" cy="21185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5C5F8E-2ABA-47A9-ADB2-2FBEE9CED7A5}"/>
              </a:ext>
            </a:extLst>
          </p:cNvPr>
          <p:cNvSpPr/>
          <p:nvPr/>
        </p:nvSpPr>
        <p:spPr>
          <a:xfrm>
            <a:off x="6753000" y="5122660"/>
            <a:ext cx="535422" cy="247516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4B603E-0669-4FAB-AAD8-1282D4CC39B7}"/>
              </a:ext>
            </a:extLst>
          </p:cNvPr>
          <p:cNvCxnSpPr>
            <a:cxnSpLocks/>
          </p:cNvCxnSpPr>
          <p:nvPr/>
        </p:nvCxnSpPr>
        <p:spPr>
          <a:xfrm flipH="1">
            <a:off x="7362327" y="523770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457C30C6-51DF-B8BB-9156-182BAF6BB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1759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342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177C67-AE2C-0882-C926-CD846D48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8" y="3828220"/>
            <a:ext cx="3960000" cy="10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진주저축은행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https://www.jinjubank.net/main.act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5-3 </a:t>
            </a:r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(#E9BA46) </a:t>
            </a:r>
            <a:r>
              <a:rPr lang="ko-KR" altLang="en-US"/>
              <a:t>간 명도대비가 </a:t>
            </a:r>
            <a:r>
              <a:rPr lang="en-US" altLang="ko-KR"/>
              <a:t>1.8:1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이미지 텍스트</a:t>
            </a:r>
            <a:r>
              <a:rPr lang="en-US" altLang="ko-KR"/>
              <a:t>(#E9BA46)</a:t>
            </a:r>
            <a:r>
              <a:rPr lang="ko-KR" altLang="en-US"/>
              <a:t>와 배경</a:t>
            </a:r>
            <a:r>
              <a:rPr lang="en-US" altLang="ko-KR"/>
              <a:t>(#509C90) </a:t>
            </a:r>
            <a:r>
              <a:rPr lang="ko-KR" altLang="en-US"/>
              <a:t>간 명도대비가 </a:t>
            </a:r>
            <a:r>
              <a:rPr lang="en-US" altLang="ko-KR"/>
              <a:t>1.8:1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진주저축은행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8FE56C-0732-40C8-9443-765D0ACAD2B6}"/>
              </a:ext>
            </a:extLst>
          </p:cNvPr>
          <p:cNvSpPr/>
          <p:nvPr/>
        </p:nvSpPr>
        <p:spPr>
          <a:xfrm>
            <a:off x="7424751" y="4040927"/>
            <a:ext cx="434884" cy="125693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5ADD0-7DDF-F324-3943-82D6F7E1920F}"/>
              </a:ext>
            </a:extLst>
          </p:cNvPr>
          <p:cNvSpPr/>
          <p:nvPr/>
        </p:nvSpPr>
        <p:spPr>
          <a:xfrm>
            <a:off x="7054197" y="4499520"/>
            <a:ext cx="1249975" cy="167297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15729C-6A73-1DCB-1ADF-224C610B4836}"/>
              </a:ext>
            </a:extLst>
          </p:cNvPr>
          <p:cNvSpPr/>
          <p:nvPr/>
        </p:nvSpPr>
        <p:spPr>
          <a:xfrm>
            <a:off x="6876641" y="3884095"/>
            <a:ext cx="434885" cy="167297"/>
          </a:xfrm>
          <a:prstGeom prst="rect">
            <a:avLst/>
          </a:prstGeom>
          <a:noFill/>
          <a:ln w="25400">
            <a:solidFill>
              <a:schemeClr val="accent5"/>
            </a:solidFill>
          </a:ln>
          <a:effectLst>
            <a:outerShdw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표 13">
            <a:extLst>
              <a:ext uri="{FF2B5EF4-FFF2-40B4-BE49-F238E27FC236}">
                <a16:creationId xmlns:a16="http://schemas.microsoft.com/office/drawing/2014/main" id="{F040001D-BE63-EDDF-D937-2E1CF669C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523072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239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진주저축은행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https://www.jinjubank.net/main.act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9564B1E2-1866-454E-8840-B0AD94AD9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진주저축은행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14FE9A-0ABA-4DDB-A247-14B749CEE205}"/>
              </a:ext>
            </a:extLst>
          </p:cNvPr>
          <p:cNvGrpSpPr/>
          <p:nvPr/>
        </p:nvGrpSpPr>
        <p:grpSpPr>
          <a:xfrm>
            <a:off x="638793" y="3455397"/>
            <a:ext cx="4104303" cy="1911513"/>
            <a:chOff x="3658932" y="3520172"/>
            <a:chExt cx="4104303" cy="19115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1D0A19-9588-47A5-B316-8E8D10AD0A25}"/>
                </a:ext>
              </a:extLst>
            </p:cNvPr>
            <p:cNvSpPr txBox="1"/>
            <p:nvPr/>
          </p:nvSpPr>
          <p:spPr>
            <a:xfrm>
              <a:off x="3659235" y="3520172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CDD02A-25D0-49A0-9B69-3030F56A31F5}"/>
                </a:ext>
              </a:extLst>
            </p:cNvPr>
            <p:cNvSpPr/>
            <p:nvPr/>
          </p:nvSpPr>
          <p:spPr>
            <a:xfrm>
              <a:off x="3658932" y="3731375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=BRNIMG_PC_HB_658_20220331165418&amp;amp;DSTC1=logo"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고맙습니다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감사합니다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진주저축은행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Since1972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창립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주년 진주 저축은행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50th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년이 만든 신뢰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내일을 만들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100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년의 가치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지난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진주저축은행은 지역금융과 서민금융의 발전을 위해 힘써왔습니다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이제 새로운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년도 고객님과 같이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100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기업으로 거듭나기 위해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고객중심 금융서비스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기본과 원칙을 중시하는 정도경영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으로 가치를 키워가겠습니다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www.jinjubank.net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진주본점 창원지점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통영점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울산지점 부산지점 서부산점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class="main-page-top-banner-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pc-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D15597-F422-7A48-48DF-2DC5606A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8" y="3818903"/>
            <a:ext cx="3960000" cy="10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13">
            <a:extLst>
              <a:ext uri="{FF2B5EF4-FFF2-40B4-BE49-F238E27FC236}">
                <a16:creationId xmlns:a16="http://schemas.microsoft.com/office/drawing/2014/main" id="{16BB4E80-1498-942D-B5A9-9D92CF30E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523072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>
            <a:extLst>
              <a:ext uri="{FF2B5EF4-FFF2-40B4-BE49-F238E27FC236}">
                <a16:creationId xmlns:a16="http://schemas.microsoft.com/office/drawing/2014/main" id="{C94410A9-2F42-4C1C-A3C2-400FD9EA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9956127-2772-4A56-AD38-F7BDD4C88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진주저축은행</a:t>
            </a:r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0032A7B5-79BE-4E75-A1B7-C07BC228F3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https://www.jinjubank.net/main.act</a:t>
            </a:r>
            <a:endParaRPr lang="ko-KR" altLang="en-US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4065DD88-7ED2-45F3-8280-A6C360C853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4EB4652B-466B-47F8-9ED9-B4C5747A5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A7F289-D0EF-4D01-A9C2-6B7327BBF33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진주저축은행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B3A790-86BF-4E90-96CB-FFA484E1313B}"/>
              </a:ext>
            </a:extLst>
          </p:cNvPr>
          <p:cNvGrpSpPr/>
          <p:nvPr/>
        </p:nvGrpSpPr>
        <p:grpSpPr>
          <a:xfrm>
            <a:off x="631825" y="1976113"/>
            <a:ext cx="4105276" cy="1911513"/>
            <a:chOff x="3657960" y="4835261"/>
            <a:chExt cx="4105276" cy="19115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43644-98F4-4AFD-831A-8DBE88F1C847}"/>
                </a:ext>
              </a:extLst>
            </p:cNvPr>
            <p:cNvSpPr txBox="1"/>
            <p:nvPr/>
          </p:nvSpPr>
          <p:spPr>
            <a:xfrm>
              <a:off x="3657960" y="4835261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0EB661-1523-4AB6-AA53-233E52542212}"/>
                </a:ext>
              </a:extLst>
            </p:cNvPr>
            <p:cNvSpPr/>
            <p:nvPr/>
          </p:nvSpPr>
          <p:spPr>
            <a:xfrm>
              <a:off x="3659236" y="5046464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=BRNIMG_PC_HB_658_20220331165418&amp;amp;DSTC1=logo"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고맙습니다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감사합니다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진주저축은행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Since1972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창립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주년 진주 저축은행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50th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년이 만든 신뢰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내일을 만들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100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년의 가치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지난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진주저축은행은 지역금융과 서민금융의 발전을 위해 힘써왔습니다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이제 새로운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년도 고객님과 같이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100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기업으로 거듭나기 위해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고객중심 금융서비스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기본과 원칙을 중시하는 정도경영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으로 가치를 키워가겠습니다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www.jinjubank.net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진주본점 창원지점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통영점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울산지점 부산지점 서부산점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class="main-page-top-banner-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pc-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904992"/>
      </p:ext>
    </p:extLst>
  </p:cSld>
  <p:clrMapOvr>
    <a:masterClrMapping/>
  </p:clrMapOvr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5781</Words>
  <Application>Microsoft Office PowerPoint</Application>
  <PresentationFormat>A4 용지(210x297mm)</PresentationFormat>
  <Paragraphs>817</Paragraphs>
  <Slides>39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Spoqa Han Sans Neo Regular</vt:lpstr>
      <vt:lpstr>맑은 고딕</vt:lpstr>
      <vt:lpstr>Arial</vt:lpstr>
      <vt:lpstr>Consolas</vt:lpstr>
      <vt:lpstr>웹 접근성 컨설팅_part2</vt:lpstr>
      <vt:lpstr>1_웹 접근성 컨설팅_part2</vt:lpstr>
      <vt:lpstr>2_웹 접근성 컨설팅_part2</vt:lpstr>
      <vt:lpstr>3_웹 접근성 컨설팅_part2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2</cp:revision>
  <cp:lastPrinted>2021-01-31T23:42:00Z</cp:lastPrinted>
  <dcterms:created xsi:type="dcterms:W3CDTF">2020-06-17T00:04:22Z</dcterms:created>
  <dcterms:modified xsi:type="dcterms:W3CDTF">2025-10-01T04:04:06Z</dcterms:modified>
</cp:coreProperties>
</file>